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8"/>
  </p:notesMasterIdLst>
  <p:handoutMasterIdLst>
    <p:handoutMasterId r:id="rId79"/>
  </p:handoutMasterIdLst>
  <p:sldIdLst>
    <p:sldId id="796" r:id="rId5"/>
    <p:sldId id="878" r:id="rId6"/>
    <p:sldId id="1050" r:id="rId7"/>
    <p:sldId id="1893" r:id="rId8"/>
    <p:sldId id="1895" r:id="rId9"/>
    <p:sldId id="1926" r:id="rId10"/>
    <p:sldId id="1925" r:id="rId11"/>
    <p:sldId id="1899" r:id="rId12"/>
    <p:sldId id="1901" r:id="rId13"/>
    <p:sldId id="1896" r:id="rId14"/>
    <p:sldId id="1927" r:id="rId15"/>
    <p:sldId id="1902" r:id="rId16"/>
    <p:sldId id="1905" r:id="rId17"/>
    <p:sldId id="1908" r:id="rId18"/>
    <p:sldId id="1945" r:id="rId19"/>
    <p:sldId id="1946" r:id="rId20"/>
    <p:sldId id="1930" r:id="rId21"/>
    <p:sldId id="1929" r:id="rId22"/>
    <p:sldId id="1931" r:id="rId23"/>
    <p:sldId id="1921" r:id="rId24"/>
    <p:sldId id="1906" r:id="rId25"/>
    <p:sldId id="1928" r:id="rId26"/>
    <p:sldId id="1903" r:id="rId27"/>
    <p:sldId id="1922" r:id="rId28"/>
    <p:sldId id="1900" r:id="rId29"/>
    <p:sldId id="1932" r:id="rId30"/>
    <p:sldId id="1936" r:id="rId31"/>
    <p:sldId id="1935" r:id="rId32"/>
    <p:sldId id="1934" r:id="rId33"/>
    <p:sldId id="1937" r:id="rId34"/>
    <p:sldId id="1938" r:id="rId35"/>
    <p:sldId id="1942" r:id="rId36"/>
    <p:sldId id="1941" r:id="rId37"/>
    <p:sldId id="1939" r:id="rId38"/>
    <p:sldId id="1940" r:id="rId39"/>
    <p:sldId id="1943" r:id="rId40"/>
    <p:sldId id="1944" r:id="rId41"/>
    <p:sldId id="1096" r:id="rId42"/>
    <p:sldId id="1933" r:id="rId43"/>
    <p:sldId id="1045" r:id="rId44"/>
    <p:sldId id="1063" r:id="rId45"/>
    <p:sldId id="1062" r:id="rId46"/>
    <p:sldId id="1037" r:id="rId47"/>
    <p:sldId id="1910" r:id="rId48"/>
    <p:sldId id="1053" r:id="rId49"/>
    <p:sldId id="1054" r:id="rId50"/>
    <p:sldId id="1055" r:id="rId51"/>
    <p:sldId id="1086" r:id="rId52"/>
    <p:sldId id="929" r:id="rId53"/>
    <p:sldId id="1871" r:id="rId54"/>
    <p:sldId id="1916" r:id="rId55"/>
    <p:sldId id="1917" r:id="rId56"/>
    <p:sldId id="1080" r:id="rId57"/>
    <p:sldId id="1923" r:id="rId58"/>
    <p:sldId id="1911" r:id="rId59"/>
    <p:sldId id="1121" r:id="rId60"/>
    <p:sldId id="1912" r:id="rId61"/>
    <p:sldId id="1913" r:id="rId62"/>
    <p:sldId id="1918" r:id="rId63"/>
    <p:sldId id="1919" r:id="rId64"/>
    <p:sldId id="1915" r:id="rId65"/>
    <p:sldId id="1914" r:id="rId66"/>
    <p:sldId id="1065" r:id="rId67"/>
    <p:sldId id="1064" r:id="rId68"/>
    <p:sldId id="1885" r:id="rId69"/>
    <p:sldId id="1886" r:id="rId70"/>
    <p:sldId id="1887" r:id="rId71"/>
    <p:sldId id="1066" r:id="rId72"/>
    <p:sldId id="1107" r:id="rId73"/>
    <p:sldId id="1889" r:id="rId74"/>
    <p:sldId id="1017" r:id="rId75"/>
    <p:sldId id="1890" r:id="rId76"/>
    <p:sldId id="1891" r:id="rId77"/>
  </p:sldIdLst>
  <p:sldSz cx="9144000" cy="6858000" type="screen4x3"/>
  <p:notesSz cx="7315200" cy="96012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000" b="1" u="sng" kern="1200">
        <a:solidFill>
          <a:schemeClr val="tx1"/>
        </a:solidFill>
        <a:latin typeface="Tahoma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b="1" u="sng" kern="1200">
        <a:solidFill>
          <a:schemeClr val="tx1"/>
        </a:solidFill>
        <a:latin typeface="Tahoma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b="1" u="sng" kern="1200">
        <a:solidFill>
          <a:schemeClr val="tx1"/>
        </a:solidFill>
        <a:latin typeface="Tahoma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b="1" u="sng" kern="1200">
        <a:solidFill>
          <a:schemeClr val="tx1"/>
        </a:solidFill>
        <a:latin typeface="Tahoma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b="1" u="sng" kern="1200">
        <a:solidFill>
          <a:schemeClr val="tx1"/>
        </a:solidFill>
        <a:latin typeface="Tahoma" pitchFamily="34" charset="0"/>
        <a:ea typeface="+mn-ea"/>
        <a:cs typeface="Arial" charset="0"/>
      </a:defRPr>
    </a:lvl5pPr>
    <a:lvl6pPr marL="2286000" algn="l" defTabSz="914400" rtl="0" eaLnBrk="1" latinLnBrk="0" hangingPunct="1">
      <a:defRPr sz="2000" b="1" u="sng" kern="1200">
        <a:solidFill>
          <a:schemeClr val="tx1"/>
        </a:solidFill>
        <a:latin typeface="Tahoma" pitchFamily="34" charset="0"/>
        <a:ea typeface="+mn-ea"/>
        <a:cs typeface="Arial" charset="0"/>
      </a:defRPr>
    </a:lvl6pPr>
    <a:lvl7pPr marL="2743200" algn="l" defTabSz="914400" rtl="0" eaLnBrk="1" latinLnBrk="0" hangingPunct="1">
      <a:defRPr sz="2000" b="1" u="sng" kern="1200">
        <a:solidFill>
          <a:schemeClr val="tx1"/>
        </a:solidFill>
        <a:latin typeface="Tahoma" pitchFamily="34" charset="0"/>
        <a:ea typeface="+mn-ea"/>
        <a:cs typeface="Arial" charset="0"/>
      </a:defRPr>
    </a:lvl7pPr>
    <a:lvl8pPr marL="3200400" algn="l" defTabSz="914400" rtl="0" eaLnBrk="1" latinLnBrk="0" hangingPunct="1">
      <a:defRPr sz="2000" b="1" u="sng" kern="1200">
        <a:solidFill>
          <a:schemeClr val="tx1"/>
        </a:solidFill>
        <a:latin typeface="Tahoma" pitchFamily="34" charset="0"/>
        <a:ea typeface="+mn-ea"/>
        <a:cs typeface="Arial" charset="0"/>
      </a:defRPr>
    </a:lvl8pPr>
    <a:lvl9pPr marL="3657600" algn="l" defTabSz="914400" rtl="0" eaLnBrk="1" latinLnBrk="0" hangingPunct="1">
      <a:defRPr sz="2000" b="1" u="sng" kern="1200">
        <a:solidFill>
          <a:schemeClr val="tx1"/>
        </a:solidFill>
        <a:latin typeface="Tahoma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3" orient="horz" pos="2400" userDrawn="1">
          <p15:clr>
            <a:srgbClr val="A4A3A4"/>
          </p15:clr>
        </p15:guide>
        <p15:guide id="4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mit Khandelwal" initials="ak" lastIdx="1" clrIdx="0"/>
  <p:cmAuthor id="1" name="Schott, Peter" initials="SP" lastIdx="3" clrIdx="1">
    <p:extLst>
      <p:ext uri="{19B8F6BF-5375-455C-9EA6-DF929625EA0E}">
        <p15:presenceInfo xmlns:p15="http://schemas.microsoft.com/office/powerpoint/2012/main" userId="S-1-5-21-505881439-82067924-1220176271-2953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F2F3"/>
    <a:srgbClr val="FF9999"/>
    <a:srgbClr val="33CC33"/>
    <a:srgbClr val="E1E9F0"/>
    <a:srgbClr val="4572A7"/>
    <a:srgbClr val="AA4744"/>
    <a:srgbClr val="0000FF"/>
    <a:srgbClr val="99FFCC"/>
    <a:srgbClr val="CCCCCC"/>
    <a:srgbClr val="FFE4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89570" autoAdjust="0"/>
  </p:normalViewPr>
  <p:slideViewPr>
    <p:cSldViewPr snapToGrid="0" showGuides="1">
      <p:cViewPr varScale="1">
        <p:scale>
          <a:sx n="68" d="100"/>
          <a:sy n="68" d="100"/>
        </p:scale>
        <p:origin x="1266" y="414"/>
      </p:cViewPr>
      <p:guideLst>
        <p:guide orient="horz" pos="24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5" tIns="46588" rIns="93175" bIns="46588" numCol="1" anchor="t" anchorCtr="0" compatLnSpc="1">
            <a:prstTxWarp prst="textNoShape">
              <a:avLst/>
            </a:prstTxWarp>
          </a:bodyPr>
          <a:lstStyle>
            <a:lvl1pPr defTabSz="931631">
              <a:defRPr sz="1200" b="0" u="none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2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5" tIns="46588" rIns="93175" bIns="46588" numCol="1" anchor="t" anchorCtr="0" compatLnSpc="1">
            <a:prstTxWarp prst="textNoShape">
              <a:avLst/>
            </a:prstTxWarp>
          </a:bodyPr>
          <a:lstStyle>
            <a:lvl1pPr algn="r" defTabSz="931631">
              <a:defRPr sz="1200" b="0" u="none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3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8602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5" tIns="46588" rIns="93175" bIns="46588" numCol="1" anchor="b" anchorCtr="0" compatLnSpc="1">
            <a:prstTxWarp prst="textNoShape">
              <a:avLst/>
            </a:prstTxWarp>
          </a:bodyPr>
          <a:lstStyle>
            <a:lvl1pPr defTabSz="931631">
              <a:defRPr sz="1200" b="0" u="none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3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18602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5" tIns="46588" rIns="93175" bIns="46588" numCol="1" anchor="b" anchorCtr="0" compatLnSpc="1">
            <a:prstTxWarp prst="textNoShape">
              <a:avLst/>
            </a:prstTxWarp>
          </a:bodyPr>
          <a:lstStyle>
            <a:lvl1pPr algn="r" defTabSz="931631">
              <a:defRPr sz="1200" b="0" u="none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3C153773-BBBC-4D70-9901-00E50FC8BCE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792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2"/>
            <a:ext cx="3140075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44" tIns="46572" rIns="93144" bIns="46572" numCol="1" anchor="t" anchorCtr="0" compatLnSpc="1">
            <a:prstTxWarp prst="textNoShape">
              <a:avLst/>
            </a:prstTxWarp>
          </a:bodyPr>
          <a:lstStyle>
            <a:lvl1pPr defTabSz="931631">
              <a:defRPr sz="1200" b="0" u="none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06865" y="2"/>
            <a:ext cx="3221037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44" tIns="46572" rIns="93144" bIns="46572" numCol="1" anchor="t" anchorCtr="0" compatLnSpc="1">
            <a:prstTxWarp prst="textNoShape">
              <a:avLst/>
            </a:prstTxWarp>
          </a:bodyPr>
          <a:lstStyle>
            <a:lvl1pPr algn="r" defTabSz="931631">
              <a:defRPr sz="1200" b="0" u="none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06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46188" y="723900"/>
            <a:ext cx="4840287" cy="36290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6788" y="4570415"/>
            <a:ext cx="5394325" cy="428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44" tIns="46572" rIns="93144" bIns="465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140825"/>
            <a:ext cx="3140075" cy="43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44" tIns="46572" rIns="93144" bIns="46572" numCol="1" anchor="b" anchorCtr="0" compatLnSpc="1">
            <a:prstTxWarp prst="textNoShape">
              <a:avLst/>
            </a:prstTxWarp>
          </a:bodyPr>
          <a:lstStyle>
            <a:lvl1pPr defTabSz="931631">
              <a:defRPr sz="1200" b="0" u="none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06865" y="9140825"/>
            <a:ext cx="3221037" cy="43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44" tIns="46572" rIns="93144" bIns="46572" numCol="1" anchor="b" anchorCtr="0" compatLnSpc="1">
            <a:prstTxWarp prst="textNoShape">
              <a:avLst/>
            </a:prstTxWarp>
          </a:bodyPr>
          <a:lstStyle>
            <a:lvl1pPr algn="r" defTabSz="931631">
              <a:defRPr sz="1200" b="0" u="none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EE586428-1CEA-4E8A-8AB0-84B90B2FB2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5035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EA03EF-7D04-4F09-A7EE-47A65F77BB55}" type="slidenum">
              <a:rPr lang="en-US" smtClean="0">
                <a:cs typeface="Arial" charset="0"/>
              </a:rPr>
              <a:pPr/>
              <a:t>1</a:t>
            </a:fld>
            <a:endParaRPr lang="en-US" dirty="0">
              <a:cs typeface="Arial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730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508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.do file in /executive/</a:t>
            </a:r>
            <a:r>
              <a:rPr lang="en-US" dirty="0" err="1"/>
              <a:t>global_growth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728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86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.do file in /executive/</a:t>
            </a:r>
            <a:r>
              <a:rPr lang="en-US" dirty="0" err="1"/>
              <a:t>global_growth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545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(129733-138463)/138463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234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743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109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586428-1CEA-4E8A-8AB0-84B90B2FB260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883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6100" y="874832"/>
            <a:ext cx="7772400" cy="803844"/>
          </a:xfrm>
        </p:spPr>
        <p:txBody>
          <a:bodyPr/>
          <a:lstStyle>
            <a:lvl1pPr algn="l"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6100" y="3884613"/>
            <a:ext cx="6400800" cy="1752600"/>
          </a:xfrm>
        </p:spPr>
        <p:txBody>
          <a:bodyPr/>
          <a:lstStyle>
            <a:lvl1pPr marL="0" indent="0" algn="l">
              <a:buNone/>
              <a:defRPr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4013" y="1089025"/>
            <a:ext cx="4141787" cy="57689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89025"/>
            <a:ext cx="4143375" cy="57689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  <a:p>
            <a:pPr>
              <a:defRPr/>
            </a:pPr>
            <a:fld id="{930D94F4-7A06-4EF1-81B9-BE8C8288FE03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013" y="2865438"/>
            <a:ext cx="8437562" cy="7239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B3BFDA8-F123-4D03-8760-A04DC124B2AD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9E0D4-CCF3-4AB5-BEC4-39A4E2CE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81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54013" y="274638"/>
            <a:ext cx="8437562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4013" y="1089025"/>
            <a:ext cx="8437562" cy="576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 u="none">
                <a:solidFill>
                  <a:schemeClr val="accent2"/>
                </a:solidFill>
                <a:latin typeface="Tahoma" charset="0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89963" y="6272213"/>
            <a:ext cx="4953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 u="none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  <a:p>
            <a:pPr>
              <a:defRPr/>
            </a:pPr>
            <a:fld id="{6C53B026-E3BC-40EA-A94F-CF3D3D4CBAA7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0" y="30718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en-US" dirty="0">
              <a:latin typeface="Tahoma" charset="0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accent2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Tahoma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Tahoma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Tahoma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Tahom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Tahom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Tahom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Tahom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Tahoma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accent2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accent2"/>
          </a:solidFill>
          <a:latin typeface="Arial" pitchFamily="34" charset="0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accent2"/>
          </a:solidFill>
          <a:latin typeface="Arial" pitchFamily="34" charset="0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accent2"/>
          </a:solidFill>
          <a:latin typeface="Arial" pitchFamily="34" charset="0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Arial" pitchFamily="34" charset="0"/>
          <a:cs typeface="Arial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accent2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s://www.imf.org/en/Publications/WEO/Issues/2022/10/11/world-economic-outlook-october-2022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http://science.sciencemag.org/content/344/6186/843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s://www.nytimes.com/2022/09/12/business/economy/labor-participation-covid.html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https://www.nytimes.com/2022/09/12/business/economy/labor-participation-covid.html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red.stlouisfed.org/graph/?g=XiVB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red.stlouisfed.org/graph/?g=WhH1" TargetMode="Externa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s://www.imf.org/en/Publications/WEO/Issues/2022/10/11/world-economic-outlook-october-2022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red.stlouisfed.org/graph/?g=WY0g" TargetMode="Externa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red.stlouisfed.org/graph/?g=XiWw" TargetMode="Externa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red.stlouisfed.org/graph/?g=T6zv" TargetMode="External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bpp.org/research/economy/chart-book-the-legacy-of-the-great-recession" TargetMode="External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fred.stlouisfed.org/graph/?g=ehaL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hyperlink" Target="https://fred.stlouisfed.org/graph/?g=SuSK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culty.som.yale.edu/peterschott/files/research/papers/manuf_229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hyperlink" Target="http://science.sciencemag.org/content/344/6186/843" TargetMode="Externa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s://www.imf.org/en/Publications/WEO/Issues/2022/10/11/world-economic-outlook-october-2022" TargetMode="Externa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hyperlink" Target="http://science.sciencemag.org/content/344/6186/843" TargetMode="Externa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www.imf.org/en/Publications/WEO/Issues/2022/07/26/world-economic-outlook-update-july-2022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77838" y="1416050"/>
            <a:ext cx="8128000" cy="4832350"/>
          </a:xfrm>
          <a:noFill/>
        </p:spPr>
        <p:txBody>
          <a:bodyPr lIns="0" tIns="0" rIns="0" bIns="0"/>
          <a:lstStyle/>
          <a:p>
            <a:pPr eaLnBrk="1" hangingPunct="1"/>
            <a:br>
              <a:rPr lang="en-US" sz="2000" b="1" dirty="0"/>
            </a:br>
            <a:br>
              <a:rPr lang="en-US" sz="2000" dirty="0"/>
            </a:br>
            <a:r>
              <a:rPr lang="en-US" sz="2000" dirty="0"/>
              <a:t>The Current Global Macro-economy,</a:t>
            </a:r>
            <a:br>
              <a:rPr lang="en-US" sz="2000" dirty="0"/>
            </a:br>
            <a:r>
              <a:rPr lang="en-US" sz="2000" dirty="0"/>
              <a:t>and Risks to Global Growth</a:t>
            </a:r>
            <a:br>
              <a:rPr lang="en-US" sz="2000" dirty="0"/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December 2022</a:t>
            </a:r>
            <a:br>
              <a:rPr lang="en-GB" sz="1400" dirty="0">
                <a:solidFill>
                  <a:schemeClr val="bg1">
                    <a:lumMod val="50000"/>
                  </a:schemeClr>
                </a:solidFill>
              </a:rPr>
            </a:br>
            <a:br>
              <a:rPr lang="en-GB" sz="1400" dirty="0">
                <a:solidFill>
                  <a:schemeClr val="bg1">
                    <a:lumMod val="50000"/>
                  </a:schemeClr>
                </a:solidFill>
              </a:rPr>
            </a:br>
            <a:br>
              <a:rPr lang="en-GB" sz="1400" dirty="0">
                <a:solidFill>
                  <a:schemeClr val="bg1">
                    <a:lumMod val="50000"/>
                  </a:schemeClr>
                </a:solidFill>
              </a:rPr>
            </a:br>
            <a:br>
              <a:rPr lang="en-GB" sz="1400" dirty="0">
                <a:solidFill>
                  <a:schemeClr val="bg1">
                    <a:lumMod val="50000"/>
                  </a:schemeClr>
                </a:solidFill>
              </a:rPr>
            </a:br>
            <a:br>
              <a:rPr lang="en-GB" sz="1400" dirty="0">
                <a:solidFill>
                  <a:schemeClr val="bg1">
                    <a:lumMod val="50000"/>
                  </a:schemeClr>
                </a:solidFill>
              </a:rPr>
            </a:br>
            <a:br>
              <a:rPr lang="en-GB" sz="1400" dirty="0">
                <a:solidFill>
                  <a:schemeClr val="bg1">
                    <a:lumMod val="50000"/>
                  </a:schemeClr>
                </a:solidFill>
              </a:rPr>
            </a:br>
            <a:br>
              <a:rPr lang="en-GB" sz="1400" dirty="0">
                <a:solidFill>
                  <a:schemeClr val="bg1">
                    <a:lumMod val="50000"/>
                  </a:schemeClr>
                </a:solidFill>
              </a:rPr>
            </a:br>
            <a:br>
              <a:rPr lang="en-GB" sz="1400" dirty="0">
                <a:solidFill>
                  <a:schemeClr val="bg1">
                    <a:lumMod val="50000"/>
                  </a:schemeClr>
                </a:solidFill>
              </a:rPr>
            </a:br>
            <a:br>
              <a:rPr lang="en-GB" sz="1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800" dirty="0">
                <a:solidFill>
                  <a:schemeClr val="accent6"/>
                </a:solidFill>
              </a:rPr>
              <a:t>Peter K. Schott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</a:rPr>
              <a:t>Yale School of Management &amp; NBER</a:t>
            </a:r>
            <a:br>
              <a:rPr lang="en-GB" sz="1800" dirty="0">
                <a:solidFill>
                  <a:schemeClr val="bg1">
                    <a:lumMod val="50000"/>
                  </a:schemeClr>
                </a:solidFill>
              </a:rPr>
            </a:br>
            <a:br>
              <a:rPr lang="en-GB" sz="1400" dirty="0"/>
            </a:br>
            <a:br>
              <a:rPr lang="en-GB" sz="1400" dirty="0"/>
            </a:br>
            <a:br>
              <a:rPr lang="en-GB" sz="1000" dirty="0"/>
            </a:br>
            <a:endParaRPr lang="en-GB" sz="1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64007-F590-6D7F-3D1B-1D1906844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Supply Chain Disruptions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5A37F-4A2F-A939-32DC-473354EC30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E06A664-34E7-9E49-7E07-6866457CB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424" y="1228344"/>
            <a:ext cx="5416296" cy="5126736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D5740E8-701E-123E-2526-4CEC3EC7E054}"/>
              </a:ext>
            </a:extLst>
          </p:cNvPr>
          <p:cNvSpPr/>
          <p:nvPr/>
        </p:nvSpPr>
        <p:spPr>
          <a:xfrm>
            <a:off x="2033016" y="1335024"/>
            <a:ext cx="4575048" cy="271272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600" u="none" dirty="0">
                <a:latin typeface="Arial" panose="020B0604020202020204" pitchFamily="34" charset="0"/>
                <a:cs typeface="Arial" panose="020B0604020202020204" pitchFamily="34" charset="0"/>
              </a:rPr>
              <a:t>Backlogs and bottlenecks: supply chain turmoil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42E7EEE-F5E8-F753-D6F6-30261C06FBFE}"/>
              </a:ext>
            </a:extLst>
          </p:cNvPr>
          <p:cNvSpPr/>
          <p:nvPr/>
        </p:nvSpPr>
        <p:spPr>
          <a:xfrm>
            <a:off x="2039112" y="1600200"/>
            <a:ext cx="4696968" cy="542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lIns="0" tIns="0" rIns="0" bIns="0">
            <a:noAutofit/>
          </a:bodyPr>
          <a:lstStyle/>
          <a:p>
            <a:pPr indent="0"/>
            <a:r>
              <a:rPr lang="en-US" sz="1300" b="0" u="none" dirty="0">
                <a:latin typeface="Arial" panose="020B0604020202020204" pitchFamily="34" charset="0"/>
                <a:cs typeface="Arial" panose="020B0604020202020204" pitchFamily="34" charset="0"/>
              </a:rPr>
              <a:t>Suppliers' delivery times in the US and </a:t>
            </a:r>
            <a:r>
              <a:rPr lang="de" sz="1300" b="0" u="none" dirty="0">
                <a:latin typeface="Arial" panose="020B0604020202020204" pitchFamily="34" charset="0"/>
                <a:cs typeface="Arial" panose="020B0604020202020204" pitchFamily="34" charset="0"/>
              </a:rPr>
              <a:t>EU </a:t>
            </a:r>
            <a:r>
              <a:rPr lang="en-US" sz="1300" b="0" u="none" dirty="0">
                <a:latin typeface="Arial" panose="020B0604020202020204" pitchFamily="34" charset="0"/>
                <a:cs typeface="Arial" panose="020B0604020202020204" pitchFamily="34" charset="0"/>
              </a:rPr>
              <a:t>have slowed considerably — </a:t>
            </a:r>
            <a:r>
              <a:rPr lang="en-US" sz="1300" b="0" dirty="0">
                <a:uFill>
                  <a:solidFill>
                    <a:srgbClr val="C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 lower index reflects long</a:t>
            </a:r>
            <a:r>
              <a:rPr lang="de" sz="1300" b="0" dirty="0">
                <a:uFill>
                  <a:solidFill>
                    <a:srgbClr val="C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er </a:t>
            </a:r>
            <a:r>
              <a:rPr lang="en-US" sz="1300" b="0" dirty="0">
                <a:uFill>
                  <a:solidFill>
                    <a:srgbClr val="C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delivery </a:t>
            </a:r>
            <a:r>
              <a:rPr lang="en-US" sz="1300" b="0" dirty="0" err="1">
                <a:uFill>
                  <a:solidFill>
                    <a:srgbClr val="C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tim</a:t>
            </a:r>
            <a:r>
              <a:rPr lang="de" sz="1300" b="0" dirty="0">
                <a:uFill>
                  <a:solidFill>
                    <a:srgbClr val="C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sz="1300" b="0" dirty="0">
                <a:uFill>
                  <a:solidFill>
                    <a:srgbClr val="C00000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794BF02-0636-63D6-A707-0DC796616A66}"/>
              </a:ext>
            </a:extLst>
          </p:cNvPr>
          <p:cNvSpPr/>
          <p:nvPr/>
        </p:nvSpPr>
        <p:spPr>
          <a:xfrm>
            <a:off x="2033016" y="1981200"/>
            <a:ext cx="2590800" cy="16154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850" b="0" u="none" dirty="0">
                <a:latin typeface="Arial" panose="020B0604020202020204" pitchFamily="34" charset="0"/>
                <a:cs typeface="Arial" panose="020B0604020202020204" pitchFamily="34" charset="0"/>
              </a:rPr>
              <a:t>(Manufacturing PMI, suppliers’ delivery times)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E236BD7-C769-1034-226A-AFDB4E8076F2}"/>
              </a:ext>
            </a:extLst>
          </p:cNvPr>
          <p:cNvSpPr/>
          <p:nvPr/>
        </p:nvSpPr>
        <p:spPr>
          <a:xfrm>
            <a:off x="3697224" y="2356104"/>
            <a:ext cx="883920" cy="19812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850" b="0" u="none" dirty="0">
                <a:latin typeface="Arial" panose="020B0604020202020204" pitchFamily="34" charset="0"/>
                <a:cs typeface="Arial" panose="020B0604020202020204" pitchFamily="34" charset="0"/>
              </a:rPr>
              <a:t>European Union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841A2E0-C4BE-8D28-1717-B34D0C0536E2}"/>
              </a:ext>
            </a:extLst>
          </p:cNvPr>
          <p:cNvSpPr/>
          <p:nvPr/>
        </p:nvSpPr>
        <p:spPr>
          <a:xfrm>
            <a:off x="4840224" y="2356104"/>
            <a:ext cx="762000" cy="17373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850" b="0" u="none" dirty="0">
                <a:latin typeface="Arial" panose="020B0604020202020204" pitchFamily="34" charset="0"/>
                <a:cs typeface="Arial" panose="020B0604020202020204" pitchFamily="34" charset="0"/>
              </a:rPr>
              <a:t>United States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45CACB8-7C3B-54CF-5B9D-736A0536BD7A}"/>
              </a:ext>
            </a:extLst>
          </p:cNvPr>
          <p:cNvSpPr/>
          <p:nvPr/>
        </p:nvSpPr>
        <p:spPr>
          <a:xfrm>
            <a:off x="2023872" y="5684520"/>
            <a:ext cx="4629912" cy="402336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>
              <a:lnSpc>
                <a:spcPct val="88000"/>
              </a:lnSpc>
            </a:pPr>
            <a:r>
              <a:rPr lang="en-US" sz="850" b="0" u="none" dirty="0">
                <a:latin typeface="Arial" panose="020B0604020202020204" pitchFamily="34" charset="0"/>
                <a:cs typeface="Arial" panose="020B0604020202020204" pitchFamily="34" charset="0"/>
              </a:rPr>
              <a:t>Sources: IHS Markit.</a:t>
            </a:r>
          </a:p>
          <a:p>
            <a:pPr indent="0">
              <a:lnSpc>
                <a:spcPct val="88000"/>
              </a:lnSpc>
            </a:pPr>
            <a:r>
              <a:rPr lang="en-US" sz="850" b="0" u="none" dirty="0">
                <a:latin typeface="Arial" panose="020B0604020202020204" pitchFamily="34" charset="0"/>
                <a:cs typeface="Arial" panose="020B0604020202020204" pitchFamily="34" charset="0"/>
              </a:rPr>
              <a:t>Note: PMI=Purchasing </a:t>
            </a:r>
            <a:r>
              <a:rPr lang="en-US" sz="850" b="0" u="none" dirty="0">
                <a:solidFill>
                  <a:srgbClr val="3B36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Managers’ </a:t>
            </a:r>
            <a:r>
              <a:rPr lang="en-US" sz="850" b="0" u="none" dirty="0">
                <a:latin typeface="Arial" panose="020B0604020202020204" pitchFamily="34" charset="0"/>
                <a:cs typeface="Arial" panose="020B0604020202020204" pitchFamily="34" charset="0"/>
              </a:rPr>
              <a:t>Index. Readings above 50 indicate faster delivery times, readings at 50 signal no change, </a:t>
            </a:r>
            <a:r>
              <a:rPr lang="en-US" sz="850" b="0" u="none" dirty="0">
                <a:solidFill>
                  <a:srgbClr val="3B36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850" b="0" u="none" dirty="0">
                <a:latin typeface="Arial" panose="020B0604020202020204" pitchFamily="34" charset="0"/>
                <a:cs typeface="Arial" panose="020B0604020202020204" pitchFamily="34" charset="0"/>
              </a:rPr>
              <a:t>readings below 50 indicate slower.</a:t>
            </a:r>
          </a:p>
        </p:txBody>
      </p:sp>
    </p:spTree>
    <p:extLst>
      <p:ext uri="{BB962C8B-B14F-4D97-AF65-F5344CB8AC3E}">
        <p14:creationId xmlns:p14="http://schemas.microsoft.com/office/powerpoint/2010/main" val="80169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460AC-D218-1EBD-4628-E989D5AA3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7E965A-2AB2-707B-329D-563C750740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8EA1A4-964D-7B98-AADE-8D377440552A}"/>
              </a:ext>
            </a:extLst>
          </p:cNvPr>
          <p:cNvSpPr txBox="1"/>
          <p:nvPr/>
        </p:nvSpPr>
        <p:spPr>
          <a:xfrm>
            <a:off x="1513553" y="6041151"/>
            <a:ext cx="9156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0" u="none" dirty="0">
                <a:latin typeface="Arial" pitchFamily="34" charset="0"/>
                <a:cs typeface="Arial" pitchFamily="34" charset="0"/>
              </a:rPr>
              <a:t>Source: </a:t>
            </a:r>
            <a:r>
              <a:rPr lang="en-US" sz="1000" b="0" u="none" dirty="0">
                <a:latin typeface="Arial" pitchFamily="34" charset="0"/>
                <a:cs typeface="Arial" pitchFamily="34" charset="0"/>
                <a:hlinkClick r:id="rId2"/>
              </a:rPr>
              <a:t>IMF</a:t>
            </a:r>
            <a:r>
              <a:rPr lang="en-US" sz="1000" b="0" u="none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FC903D-0CBF-EA38-8FEF-13A64AACC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192" y="1094232"/>
            <a:ext cx="6083808" cy="494995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47865F6-CC5F-F18C-8765-A1B2C9A3D264}"/>
              </a:ext>
            </a:extLst>
          </p:cNvPr>
          <p:cNvSpPr/>
          <p:nvPr/>
        </p:nvSpPr>
        <p:spPr>
          <a:xfrm>
            <a:off x="1694688" y="1252728"/>
            <a:ext cx="5772912" cy="26517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300" u="none" dirty="0">
                <a:solidFill>
                  <a:srgbClr val="1B66AD"/>
                </a:solidFill>
                <a:latin typeface="Arial"/>
              </a:rPr>
              <a:t>Figure 1.6. Core Inflation and Its Distribution across Countries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89E8B25-C7D9-58D9-8E38-AC4622A2F979}"/>
              </a:ext>
            </a:extLst>
          </p:cNvPr>
          <p:cNvSpPr/>
          <p:nvPr/>
        </p:nvSpPr>
        <p:spPr>
          <a:xfrm>
            <a:off x="1703832" y="1517904"/>
            <a:ext cx="1694688" cy="26822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400" b="0" i="1" u="none" dirty="0">
                <a:solidFill>
                  <a:srgbClr val="1B66AD"/>
                </a:solidFill>
                <a:latin typeface="Arial"/>
              </a:rPr>
              <a:t>(Annualized percent)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E36210C-788D-B220-CC77-405ADAB67465}"/>
              </a:ext>
            </a:extLst>
          </p:cNvPr>
          <p:cNvSpPr/>
          <p:nvPr/>
        </p:nvSpPr>
        <p:spPr>
          <a:xfrm>
            <a:off x="2698496" y="2084324"/>
            <a:ext cx="457200" cy="18288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 b="0" u="none" dirty="0">
                <a:solidFill>
                  <a:srgbClr val="3B363F"/>
                </a:solidFill>
                <a:latin typeface="Arial"/>
              </a:rPr>
              <a:t>Mean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6CFB51-0189-E5FA-1F17-D8ADC41A8FF8}"/>
              </a:ext>
            </a:extLst>
          </p:cNvPr>
          <p:cNvSpPr/>
          <p:nvPr/>
        </p:nvSpPr>
        <p:spPr>
          <a:xfrm>
            <a:off x="2694940" y="2307336"/>
            <a:ext cx="569976" cy="21945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 b="0" u="none" dirty="0">
                <a:solidFill>
                  <a:srgbClr val="3B363F"/>
                </a:solidFill>
                <a:latin typeface="Arial"/>
              </a:rPr>
              <a:t>Median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D17CC1F-6A84-98D8-6235-954E4ABF00AB}"/>
              </a:ext>
            </a:extLst>
          </p:cNvPr>
          <p:cNvSpPr/>
          <p:nvPr/>
        </p:nvSpPr>
        <p:spPr>
          <a:xfrm>
            <a:off x="2679192" y="2529840"/>
            <a:ext cx="1499616" cy="21945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 b="0" u="none" dirty="0">
                <a:solidFill>
                  <a:srgbClr val="3B363F"/>
                </a:solidFill>
                <a:latin typeface="Arial"/>
              </a:rPr>
              <a:t>25th—75th percentile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497BCA9-2081-8FF3-E08D-A47BDD37BEEC}"/>
              </a:ext>
            </a:extLst>
          </p:cNvPr>
          <p:cNvSpPr/>
          <p:nvPr/>
        </p:nvSpPr>
        <p:spPr>
          <a:xfrm>
            <a:off x="7156704" y="5510784"/>
            <a:ext cx="289560" cy="21945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1200" b="0" u="none" dirty="0">
                <a:solidFill>
                  <a:srgbClr val="3B363F"/>
                </a:solidFill>
                <a:latin typeface="Arial"/>
              </a:rPr>
              <a:t>Jul.</a:t>
            </a:r>
          </a:p>
        </p:txBody>
      </p:sp>
    </p:spTree>
    <p:extLst>
      <p:ext uri="{BB962C8B-B14F-4D97-AF65-F5344CB8AC3E}">
        <p14:creationId xmlns:p14="http://schemas.microsoft.com/office/powerpoint/2010/main" val="3634811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4713-FBDA-1CFE-540C-B59F10405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Inflation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F0046C-61AB-FA4C-916E-5A02EA1862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37E995-C942-A831-6F59-2C6815F5756B}"/>
              </a:ext>
            </a:extLst>
          </p:cNvPr>
          <p:cNvSpPr txBox="1"/>
          <p:nvPr/>
        </p:nvSpPr>
        <p:spPr>
          <a:xfrm>
            <a:off x="2803851" y="1052076"/>
            <a:ext cx="3536299" cy="4357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b="0" u="none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World Food and Energy Prices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E0791A-86C9-9EEF-8109-76248DE472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08" t="19566" r="27246" b="66737"/>
          <a:stretch/>
        </p:blipFill>
        <p:spPr>
          <a:xfrm>
            <a:off x="3549345" y="4366843"/>
            <a:ext cx="3852484" cy="1790299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75B96F3-EBF2-0097-08BD-B93C0C48E279}"/>
              </a:ext>
            </a:extLst>
          </p:cNvPr>
          <p:cNvSpPr/>
          <p:nvPr/>
        </p:nvSpPr>
        <p:spPr>
          <a:xfrm>
            <a:off x="6824312" y="3022333"/>
            <a:ext cx="1012360" cy="1607419"/>
          </a:xfrm>
          <a:custGeom>
            <a:avLst/>
            <a:gdLst>
              <a:gd name="connsiteX0" fmla="*/ 0 w 1012360"/>
              <a:gd name="connsiteY0" fmla="*/ 0 h 2656573"/>
              <a:gd name="connsiteX1" fmla="*/ 1010652 w 1012360"/>
              <a:gd name="connsiteY1" fmla="*/ 741146 h 2656573"/>
              <a:gd name="connsiteX2" fmla="*/ 192505 w 1012360"/>
              <a:gd name="connsiteY2" fmla="*/ 2656573 h 2656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2360" h="2656573">
                <a:moveTo>
                  <a:pt x="0" y="0"/>
                </a:moveTo>
                <a:cubicBezTo>
                  <a:pt x="489284" y="149192"/>
                  <a:pt x="978568" y="298384"/>
                  <a:pt x="1010652" y="741146"/>
                </a:cubicBezTo>
                <a:cubicBezTo>
                  <a:pt x="1042736" y="1183908"/>
                  <a:pt x="617620" y="1920240"/>
                  <a:pt x="192505" y="2656573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sng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250D61-DAE1-2605-AEEB-BC67E1FF0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432" y="1402080"/>
            <a:ext cx="4492752" cy="26761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2138720-617A-689B-F881-1470E6C53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344" y="5519928"/>
            <a:ext cx="1179576" cy="21945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96DD3BD-855F-CDB9-5C08-2484F5352C68}"/>
              </a:ext>
            </a:extLst>
          </p:cNvPr>
          <p:cNvSpPr/>
          <p:nvPr/>
        </p:nvSpPr>
        <p:spPr>
          <a:xfrm>
            <a:off x="2740660" y="1479296"/>
            <a:ext cx="917448" cy="20726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0" u="none" dirty="0">
                <a:solidFill>
                  <a:srgbClr val="3B36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Cereal Prices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902C589-0F63-FE05-20A6-6D0E58D6BAF4}"/>
              </a:ext>
            </a:extLst>
          </p:cNvPr>
          <p:cNvSpPr/>
          <p:nvPr/>
        </p:nvSpPr>
        <p:spPr>
          <a:xfrm>
            <a:off x="3227832" y="1795272"/>
            <a:ext cx="685800" cy="19202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825" b="0" u="none" dirty="0">
                <a:solidFill>
                  <a:srgbClr val="3B36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Cereal index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4E34F84-A0CC-1A3C-6FAF-97DBC45B747A}"/>
              </a:ext>
            </a:extLst>
          </p:cNvPr>
          <p:cNvSpPr/>
          <p:nvPr/>
        </p:nvSpPr>
        <p:spPr>
          <a:xfrm>
            <a:off x="3227832" y="1996440"/>
            <a:ext cx="624840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825" b="0" u="none" dirty="0">
                <a:solidFill>
                  <a:srgbClr val="3B36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Wheat (US)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29D9384-A628-3A6D-DBFC-BEF03B21D184}"/>
              </a:ext>
            </a:extLst>
          </p:cNvPr>
          <p:cNvSpPr/>
          <p:nvPr/>
        </p:nvSpPr>
        <p:spPr>
          <a:xfrm>
            <a:off x="4261104" y="1795272"/>
            <a:ext cx="554736" cy="201168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825" b="0" u="none" dirty="0">
                <a:solidFill>
                  <a:srgbClr val="3B36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Corn (US)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2BA4032-9222-3B4E-0663-1EEC2B753437}"/>
              </a:ext>
            </a:extLst>
          </p:cNvPr>
          <p:cNvSpPr/>
          <p:nvPr/>
        </p:nvSpPr>
        <p:spPr>
          <a:xfrm>
            <a:off x="4261104" y="1996440"/>
            <a:ext cx="832104" cy="19202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825" b="0" u="none" dirty="0">
                <a:solidFill>
                  <a:srgbClr val="3B36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Rice (Thailand)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1A5B0E9-D89E-DB87-94CC-5E0B0855F275}"/>
              </a:ext>
            </a:extLst>
          </p:cNvPr>
          <p:cNvSpPr/>
          <p:nvPr/>
        </p:nvSpPr>
        <p:spPr>
          <a:xfrm>
            <a:off x="6522720" y="3678936"/>
            <a:ext cx="271272" cy="201168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825" b="0" u="none" dirty="0">
                <a:solidFill>
                  <a:srgbClr val="3B36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39B59A6-FA64-D7D8-C6D9-A791D33FCC45}"/>
              </a:ext>
            </a:extLst>
          </p:cNvPr>
          <p:cNvSpPr/>
          <p:nvPr/>
        </p:nvSpPr>
        <p:spPr>
          <a:xfrm>
            <a:off x="3880104" y="4636008"/>
            <a:ext cx="3063240" cy="475488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>
              <a:lnSpc>
                <a:spcPct val="106000"/>
              </a:lnSpc>
            </a:pPr>
            <a:r>
              <a:rPr lang="en-US" sz="1500" b="0" u="none" dirty="0">
                <a:latin typeface="Arial" panose="020B0604020202020204" pitchFamily="34" charset="0"/>
                <a:cs typeface="Arial" panose="020B0604020202020204" pitchFamily="34" charset="0"/>
              </a:rPr>
              <a:t>Wracked by drought, California will cut water for many farmers.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A4BD8B2-C94D-7888-C250-AE5B97187C04}"/>
              </a:ext>
            </a:extLst>
          </p:cNvPr>
          <p:cNvSpPr/>
          <p:nvPr/>
        </p:nvSpPr>
        <p:spPr>
          <a:xfrm>
            <a:off x="3880104" y="5142942"/>
            <a:ext cx="3096768" cy="35966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>
              <a:lnSpc>
                <a:spcPct val="115000"/>
              </a:lnSpc>
            </a:pPr>
            <a:r>
              <a:rPr lang="en-US" sz="800" b="0" u="none" dirty="0">
                <a:solidFill>
                  <a:srgbClr val="625A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Thousands of farms could have their right to draw water from the Sacramento and San Joaquin Rivers reduced or suspended.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726886D-3393-84F9-0CAD-2DB705DA5061}"/>
              </a:ext>
            </a:extLst>
          </p:cNvPr>
          <p:cNvSpPr/>
          <p:nvPr/>
        </p:nvSpPr>
        <p:spPr>
          <a:xfrm>
            <a:off x="4081272" y="5596128"/>
            <a:ext cx="420624" cy="9144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500" b="0" u="none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 tbs article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858F315-5863-CE11-A135-958C5789979D}"/>
              </a:ext>
            </a:extLst>
          </p:cNvPr>
          <p:cNvSpPr/>
          <p:nvPr/>
        </p:nvSpPr>
        <p:spPr>
          <a:xfrm>
            <a:off x="3892296" y="5806440"/>
            <a:ext cx="2124456" cy="13106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550" b="0" u="none" dirty="0">
                <a:solidFill>
                  <a:srgbClr val="625A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</a:t>
            </a:r>
            <a:r>
              <a:rPr lang="en-US" sz="550" b="0" u="none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article is part </a:t>
            </a:r>
            <a:r>
              <a:rPr lang="en-US" sz="550" b="0" u="none" dirty="0">
                <a:solidFill>
                  <a:srgbClr val="625A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550" b="0" u="none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</a:t>
            </a:r>
            <a:r>
              <a:rPr lang="en-US" sz="550" b="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Extreme Weather and Climate Updates</a:t>
            </a:r>
          </a:p>
        </p:txBody>
      </p:sp>
    </p:spTree>
    <p:extLst>
      <p:ext uri="{BB962C8B-B14F-4D97-AF65-F5344CB8AC3E}">
        <p14:creationId xmlns:p14="http://schemas.microsoft.com/office/powerpoint/2010/main" val="151100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31461-DC5C-4645-6E23-B3C488538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Inflation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0BBFF2-49ED-D1D8-6AA5-1EC7153A2C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F3138A-7DB3-89FC-7003-70B76E62A7B2}"/>
              </a:ext>
            </a:extLst>
          </p:cNvPr>
          <p:cNvSpPr txBox="1"/>
          <p:nvPr/>
        </p:nvSpPr>
        <p:spPr>
          <a:xfrm>
            <a:off x="2803849" y="1052076"/>
            <a:ext cx="3536299" cy="4357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b="0" u="none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World Food and Energy Prices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6B7B791-7692-ED5B-E367-7498C4515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624" y="1411224"/>
            <a:ext cx="4544568" cy="544677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BD8868D-9B00-2122-F6A3-94A455F2A4C1}"/>
              </a:ext>
            </a:extLst>
          </p:cNvPr>
          <p:cNvSpPr/>
          <p:nvPr/>
        </p:nvSpPr>
        <p:spPr>
          <a:xfrm>
            <a:off x="2731974" y="1491363"/>
            <a:ext cx="950976" cy="225552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825" b="0" u="none" dirty="0">
                <a:solidFill>
                  <a:srgbClr val="3B363F"/>
                </a:solidFill>
                <a:latin typeface="Arial"/>
              </a:rPr>
              <a:t>1. </a:t>
            </a:r>
            <a:r>
              <a:rPr lang="en-US" sz="1000" b="0" u="none" dirty="0">
                <a:solidFill>
                  <a:srgbClr val="3B363F"/>
                </a:solidFill>
                <a:latin typeface="Arial"/>
              </a:rPr>
              <a:t>Cereal Prices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17EE694-939A-F591-255E-7F86F2E840B0}"/>
              </a:ext>
            </a:extLst>
          </p:cNvPr>
          <p:cNvSpPr/>
          <p:nvPr/>
        </p:nvSpPr>
        <p:spPr>
          <a:xfrm>
            <a:off x="3227832" y="1816608"/>
            <a:ext cx="697992" cy="164592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825" b="0" u="none" dirty="0">
                <a:solidFill>
                  <a:srgbClr val="3B363F"/>
                </a:solidFill>
                <a:latin typeface="Arial"/>
              </a:rPr>
              <a:t>Cereal index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71006F7-EC9D-7511-A99E-C340917FAE55}"/>
              </a:ext>
            </a:extLst>
          </p:cNvPr>
          <p:cNvSpPr/>
          <p:nvPr/>
        </p:nvSpPr>
        <p:spPr>
          <a:xfrm>
            <a:off x="3227832" y="1987296"/>
            <a:ext cx="630936" cy="20726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825" b="0" u="none">
                <a:solidFill>
                  <a:srgbClr val="3B363F"/>
                </a:solidFill>
                <a:latin typeface="Arial"/>
              </a:rPr>
              <a:t>Wheat (US)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1762CF4-8F73-63A9-14F9-897035A81DDB}"/>
              </a:ext>
            </a:extLst>
          </p:cNvPr>
          <p:cNvSpPr/>
          <p:nvPr/>
        </p:nvSpPr>
        <p:spPr>
          <a:xfrm>
            <a:off x="4261104" y="1813560"/>
            <a:ext cx="554736" cy="18288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825" b="0" u="none" dirty="0">
                <a:latin typeface="Arial"/>
              </a:rPr>
              <a:t>Corn (US)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55C8A78-254D-3C5B-46E0-12CC03B67493}"/>
              </a:ext>
            </a:extLst>
          </p:cNvPr>
          <p:cNvSpPr/>
          <p:nvPr/>
        </p:nvSpPr>
        <p:spPr>
          <a:xfrm>
            <a:off x="4261104" y="1993392"/>
            <a:ext cx="835152" cy="195072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825" b="0" u="none" dirty="0">
                <a:solidFill>
                  <a:srgbClr val="3B363F"/>
                </a:solidFill>
                <a:latin typeface="Arial"/>
              </a:rPr>
              <a:t>Rice (Thailand)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E7B1D33-F5CE-BBF1-4ECE-4187F872C1CB}"/>
              </a:ext>
            </a:extLst>
          </p:cNvPr>
          <p:cNvSpPr/>
          <p:nvPr/>
        </p:nvSpPr>
        <p:spPr>
          <a:xfrm>
            <a:off x="6531864" y="3700272"/>
            <a:ext cx="283464" cy="185928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825" b="0" u="none">
                <a:solidFill>
                  <a:srgbClr val="3B363F"/>
                </a:solidFill>
                <a:latin typeface="Arial"/>
              </a:rPr>
              <a:t>May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96BFDEE-00A6-1501-2F71-867D978145C3}"/>
              </a:ext>
            </a:extLst>
          </p:cNvPr>
          <p:cNvSpPr/>
          <p:nvPr/>
        </p:nvSpPr>
        <p:spPr>
          <a:xfrm>
            <a:off x="2720823" y="4300578"/>
            <a:ext cx="1191768" cy="19812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750" b="0" u="none" dirty="0">
                <a:solidFill>
                  <a:srgbClr val="3B363F"/>
                </a:solidFill>
                <a:latin typeface="Arial"/>
              </a:rPr>
              <a:t>2. Fossil Fuel Prices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4B35991-1D55-088B-C064-37B543BED083}"/>
              </a:ext>
            </a:extLst>
          </p:cNvPr>
          <p:cNvSpPr/>
          <p:nvPr/>
        </p:nvSpPr>
        <p:spPr>
          <a:xfrm>
            <a:off x="3624072" y="4724400"/>
            <a:ext cx="841248" cy="15849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825" b="0" u="none" dirty="0">
                <a:latin typeface="Arial"/>
              </a:rPr>
              <a:t>Brent crude oil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C9A6B9B-A867-C2BD-EBE3-64CCE4A73B7E}"/>
              </a:ext>
            </a:extLst>
          </p:cNvPr>
          <p:cNvSpPr/>
          <p:nvPr/>
        </p:nvSpPr>
        <p:spPr>
          <a:xfrm>
            <a:off x="3624072" y="4904232"/>
            <a:ext cx="975360" cy="185928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825" b="0" u="none" dirty="0">
                <a:solidFill>
                  <a:srgbClr val="3B363F"/>
                </a:solidFill>
                <a:latin typeface="Arial"/>
              </a:rPr>
              <a:t>Natural gas index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90F3C95-5BE7-25C9-1EF6-98B0795BCD29}"/>
              </a:ext>
            </a:extLst>
          </p:cNvPr>
          <p:cNvSpPr/>
          <p:nvPr/>
        </p:nvSpPr>
        <p:spPr>
          <a:xfrm>
            <a:off x="3630168" y="5090160"/>
            <a:ext cx="588264" cy="17373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750" b="0" u="none" dirty="0">
                <a:solidFill>
                  <a:srgbClr val="3B363F"/>
                </a:solidFill>
                <a:latin typeface="Arial"/>
              </a:rPr>
              <a:t>Coal </a:t>
            </a:r>
            <a:r>
              <a:rPr lang="en-US" sz="825" b="0" u="none" dirty="0">
                <a:solidFill>
                  <a:srgbClr val="625A61"/>
                </a:solidFill>
                <a:latin typeface="Arial"/>
              </a:rPr>
              <a:t>index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2669027-9FD6-A7C4-5A80-BBBD5E717164}"/>
              </a:ext>
            </a:extLst>
          </p:cNvPr>
          <p:cNvSpPr/>
          <p:nvPr/>
        </p:nvSpPr>
        <p:spPr>
          <a:xfrm>
            <a:off x="6522720" y="6477000"/>
            <a:ext cx="292608" cy="19202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825" b="0" u="none">
                <a:solidFill>
                  <a:srgbClr val="3B363F"/>
                </a:solidFill>
                <a:latin typeface="Arial"/>
              </a:rPr>
              <a:t>May</a:t>
            </a:r>
          </a:p>
        </p:txBody>
      </p:sp>
    </p:spTree>
    <p:extLst>
      <p:ext uri="{BB962C8B-B14F-4D97-AF65-F5344CB8AC3E}">
        <p14:creationId xmlns:p14="http://schemas.microsoft.com/office/powerpoint/2010/main" val="914666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5784E-2219-9FDF-E1D8-AAF53FD0B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Jobs + Openings &gt; Workers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701AF1-57F1-B99E-EA7E-A818A9FAEF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14</a:t>
            </a:fld>
            <a:endParaRPr lang="en-GB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7FD2E9-8880-1FB8-8452-49F1542E9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024" y="1563624"/>
            <a:ext cx="6903720" cy="461772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13D92D1-8C40-F87A-CCE7-49AC622E9DF9}"/>
              </a:ext>
            </a:extLst>
          </p:cNvPr>
          <p:cNvSpPr/>
          <p:nvPr/>
        </p:nvSpPr>
        <p:spPr>
          <a:xfrm>
            <a:off x="1402080" y="1636776"/>
            <a:ext cx="3870960" cy="24993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u="none" dirty="0">
                <a:latin typeface="Arial"/>
              </a:rPr>
              <a:t>Exhibit 1: The Tightest Labor Market In Postwar US History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5A42B9D-AE42-8F0F-B7E2-D07F3BD77D76}"/>
              </a:ext>
            </a:extLst>
          </p:cNvPr>
          <p:cNvSpPr/>
          <p:nvPr/>
        </p:nvSpPr>
        <p:spPr>
          <a:xfrm>
            <a:off x="1548384" y="2017776"/>
            <a:ext cx="1118616" cy="20726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 b="0" u="none">
                <a:latin typeface="Arial"/>
              </a:rPr>
              <a:t>% of Population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5A81BBA-D2D4-B8BF-F047-ADC341DC22D1}"/>
              </a:ext>
            </a:extLst>
          </p:cNvPr>
          <p:cNvSpPr/>
          <p:nvPr/>
        </p:nvSpPr>
        <p:spPr>
          <a:xfrm>
            <a:off x="3992880" y="2020824"/>
            <a:ext cx="1594104" cy="21945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 b="0" u="none" dirty="0">
                <a:latin typeface="Arial"/>
              </a:rPr>
              <a:t>US Jobs Workers Gap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BF36A3F-F4DD-2D4B-AA54-14BC560E6BB2}"/>
              </a:ext>
            </a:extLst>
          </p:cNvPr>
          <p:cNvSpPr/>
          <p:nvPr/>
        </p:nvSpPr>
        <p:spPr>
          <a:xfrm>
            <a:off x="6894576" y="2020824"/>
            <a:ext cx="1146048" cy="21336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1200" b="0" u="none">
                <a:latin typeface="Arial"/>
              </a:rPr>
              <a:t>% of Population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2CE323E-CA7C-5AB8-9235-965886EB928A}"/>
              </a:ext>
            </a:extLst>
          </p:cNvPr>
          <p:cNvSpPr/>
          <p:nvPr/>
        </p:nvSpPr>
        <p:spPr>
          <a:xfrm>
            <a:off x="2264664" y="2656890"/>
            <a:ext cx="1021080" cy="15240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 b="0" u="none" dirty="0">
                <a:latin typeface="Arial"/>
              </a:rPr>
              <a:t>Jobs of which: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013C952-7F32-AD62-63FE-37A460594F74}"/>
              </a:ext>
            </a:extLst>
          </p:cNvPr>
          <p:cNvSpPr/>
          <p:nvPr/>
        </p:nvSpPr>
        <p:spPr>
          <a:xfrm>
            <a:off x="2481072" y="2846832"/>
            <a:ext cx="1051560" cy="17373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 b="0" u="none">
                <a:latin typeface="Arial"/>
              </a:rPr>
              <a:t>Job Openings*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202E14A-DB1F-447C-E541-D22A0E823281}"/>
              </a:ext>
            </a:extLst>
          </p:cNvPr>
          <p:cNvSpPr/>
          <p:nvPr/>
        </p:nvSpPr>
        <p:spPr>
          <a:xfrm>
            <a:off x="2481072" y="3020568"/>
            <a:ext cx="905256" cy="164592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 b="0" u="none" dirty="0">
                <a:latin typeface="Arial"/>
              </a:rPr>
              <a:t>Employment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EA9E68C-CA87-8DBC-E91D-6F80457500CE}"/>
              </a:ext>
            </a:extLst>
          </p:cNvPr>
          <p:cNvSpPr/>
          <p:nvPr/>
        </p:nvSpPr>
        <p:spPr>
          <a:xfrm>
            <a:off x="2292096" y="3179064"/>
            <a:ext cx="1530096" cy="35052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/>
          <a:p>
            <a:pPr indent="0">
              <a:lnSpc>
                <a:spcPct val="97000"/>
              </a:lnSpc>
            </a:pPr>
            <a:r>
              <a:rPr lang="en-US" sz="1200" b="0" u="none" dirty="0">
                <a:latin typeface="Arial"/>
              </a:rPr>
              <a:t>Workers (Labor Force Participation)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5BB976E-5596-1F6F-A5B5-5501FF366801}"/>
              </a:ext>
            </a:extLst>
          </p:cNvPr>
          <p:cNvSpPr/>
          <p:nvPr/>
        </p:nvSpPr>
        <p:spPr>
          <a:xfrm>
            <a:off x="1524000" y="5574792"/>
            <a:ext cx="6370320" cy="18897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 b="0" u="none" dirty="0">
                <a:latin typeface="Arial"/>
              </a:rPr>
              <a:t>*</a:t>
            </a:r>
            <a:r>
              <a:rPr lang="en-US" sz="750" b="0" u="none" dirty="0">
                <a:latin typeface="Arial"/>
              </a:rPr>
              <a:t>Extrapolated before Dec 2000 using the newspaper help-wanted index based on methodology by Regis </a:t>
            </a:r>
            <a:r>
              <a:rPr lang="en-US" sz="750" b="0" u="none" dirty="0" err="1">
                <a:latin typeface="Arial"/>
              </a:rPr>
              <a:t>Barnichon</a:t>
            </a:r>
            <a:r>
              <a:rPr lang="en-US" sz="750" b="0" u="none" dirty="0">
                <a:latin typeface="Arial"/>
              </a:rPr>
              <a:t>, San Francisco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23C2B69-017D-6B11-0974-5BA655E94570}"/>
              </a:ext>
            </a:extLst>
          </p:cNvPr>
          <p:cNvSpPr/>
          <p:nvPr/>
        </p:nvSpPr>
        <p:spPr>
          <a:xfrm>
            <a:off x="1411224" y="5894832"/>
            <a:ext cx="5791200" cy="18897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700" b="0" u="none" dirty="0">
                <a:latin typeface="Arial"/>
              </a:rPr>
              <a:t>Source Haver Analytics. Federal Reserve Bank of San Francisco. Data compiled by Goldman Sachs Global Investment Research</a:t>
            </a:r>
          </a:p>
        </p:txBody>
      </p:sp>
    </p:spTree>
    <p:extLst>
      <p:ext uri="{BB962C8B-B14F-4D97-AF65-F5344CB8AC3E}">
        <p14:creationId xmlns:p14="http://schemas.microsoft.com/office/powerpoint/2010/main" val="271007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Increasingly “Jobless” US Recoveries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15</a:t>
            </a:fld>
            <a:endParaRPr lang="en-GB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047543-2045-B865-82AB-CEA91112D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304544"/>
            <a:ext cx="5943600" cy="465734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301490B-8E51-D4F0-6D6B-F8A0CA24223E}"/>
              </a:ext>
            </a:extLst>
          </p:cNvPr>
          <p:cNvSpPr/>
          <p:nvPr/>
        </p:nvSpPr>
        <p:spPr>
          <a:xfrm>
            <a:off x="1743456" y="1450848"/>
            <a:ext cx="4440936" cy="600456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/>
            <a:r>
              <a:rPr lang="en-US" sz="1900" u="none" dirty="0">
                <a:latin typeface="Arial"/>
              </a:rPr>
              <a:t>Percent Change in Nonfarm Payroll Employment Since Start of Recession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274B56E-754F-5585-D428-24CBA4F21E97}"/>
              </a:ext>
            </a:extLst>
          </p:cNvPr>
          <p:cNvSpPr/>
          <p:nvPr/>
        </p:nvSpPr>
        <p:spPr>
          <a:xfrm>
            <a:off x="2606040" y="4800600"/>
            <a:ext cx="2234184" cy="21336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25" b="0" u="none" dirty="0">
                <a:latin typeface="Arial"/>
              </a:rPr>
              <a:t>June 2009: End of Recession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76B5873-472D-06AE-DA22-1BCFA0F35EE0}"/>
              </a:ext>
            </a:extLst>
          </p:cNvPr>
          <p:cNvSpPr/>
          <p:nvPr/>
        </p:nvSpPr>
        <p:spPr>
          <a:xfrm>
            <a:off x="3630168" y="5312664"/>
            <a:ext cx="2072640" cy="188976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 algn="ctr"/>
            <a:r>
              <a:rPr lang="en-US" sz="1200" b="0" u="none" dirty="0">
                <a:latin typeface="Arial"/>
              </a:rPr>
              <a:t>Years from start of recession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7BE5392-B6D4-7C0F-692D-C2322A1A0301}"/>
              </a:ext>
            </a:extLst>
          </p:cNvPr>
          <p:cNvSpPr/>
          <p:nvPr/>
        </p:nvSpPr>
        <p:spPr>
          <a:xfrm>
            <a:off x="1740408" y="5666232"/>
            <a:ext cx="3837432" cy="18288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0" u="none">
                <a:latin typeface="Arial"/>
              </a:rPr>
              <a:t>Source: CBPP calculations from Bureau of Labor Statistics data.</a:t>
            </a:r>
          </a:p>
        </p:txBody>
      </p:sp>
    </p:spTree>
    <p:extLst>
      <p:ext uri="{BB962C8B-B14F-4D97-AF65-F5344CB8AC3E}">
        <p14:creationId xmlns:p14="http://schemas.microsoft.com/office/powerpoint/2010/main" val="2308964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U.S. Income Inequality by Education</a:t>
            </a:r>
            <a:br>
              <a:rPr lang="en-US" dirty="0"/>
            </a:br>
            <a:r>
              <a:rPr lang="en-US" sz="1400" dirty="0" err="1">
                <a:hlinkClick r:id="rId2"/>
              </a:rPr>
              <a:t>Autor</a:t>
            </a:r>
            <a:r>
              <a:rPr lang="en-US" sz="1400" dirty="0">
                <a:hlinkClick r:id="rId2"/>
              </a:rPr>
              <a:t> 2014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16</a:t>
            </a:fld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2419780" y="1406446"/>
            <a:ext cx="4686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u="none" dirty="0">
                <a:latin typeface="Arial" pitchFamily="34" charset="0"/>
                <a:cs typeface="Arial" pitchFamily="34" charset="0"/>
              </a:rPr>
              <a:t>Real Weekly Male Earnings Since 1963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E043A1-ADA1-A02E-2FFC-67C7DC1FE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914144"/>
            <a:ext cx="6477000" cy="420624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1A149E2-1DC9-A5AE-7899-9127A6F39D18}"/>
              </a:ext>
            </a:extLst>
          </p:cNvPr>
          <p:cNvSpPr/>
          <p:nvPr/>
        </p:nvSpPr>
        <p:spPr>
          <a:xfrm>
            <a:off x="4800600" y="2322576"/>
            <a:ext cx="1018032" cy="490728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>
              <a:lnSpc>
                <a:spcPct val="108000"/>
              </a:lnSpc>
            </a:pPr>
            <a:r>
              <a:rPr lang="en-US" sz="1300" u="none" dirty="0">
                <a:latin typeface="Arial" panose="020B0604020202020204" pitchFamily="34" charset="0"/>
                <a:cs typeface="Arial" panose="020B0604020202020204" pitchFamily="34" charset="0"/>
              </a:rPr>
              <a:t>Bachelor's degree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5102B60-C1B3-FE8A-5B7F-58B3E538749E}"/>
              </a:ext>
            </a:extLst>
          </p:cNvPr>
          <p:cNvSpPr/>
          <p:nvPr/>
        </p:nvSpPr>
        <p:spPr>
          <a:xfrm>
            <a:off x="3246120" y="2935224"/>
            <a:ext cx="1170432" cy="47244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>
              <a:lnSpc>
                <a:spcPct val="111000"/>
              </a:lnSpc>
            </a:pPr>
            <a:r>
              <a:rPr lang="en-US" sz="1300" u="none" dirty="0">
                <a:latin typeface="Arial" panose="020B0604020202020204" pitchFamily="34" charset="0"/>
                <a:cs typeface="Arial" panose="020B0604020202020204" pitchFamily="34" charset="0"/>
              </a:rPr>
              <a:t>&gt; Bachelor's degree</a:t>
            </a:r>
          </a:p>
        </p:txBody>
      </p:sp>
    </p:spTree>
    <p:extLst>
      <p:ext uri="{BB962C8B-B14F-4D97-AF65-F5344CB8AC3E}">
        <p14:creationId xmlns:p14="http://schemas.microsoft.com/office/powerpoint/2010/main" val="1769881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7ABD0-3841-629C-96D1-FCA1F6BC0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Labor Shortage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A6536A-178D-6CBF-9D5B-BA2A32C530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17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B82D95-A5BE-A5FB-659A-BEAF026A711D}"/>
              </a:ext>
            </a:extLst>
          </p:cNvPr>
          <p:cNvSpPr txBox="1"/>
          <p:nvPr/>
        </p:nvSpPr>
        <p:spPr>
          <a:xfrm>
            <a:off x="1291551" y="1423217"/>
            <a:ext cx="691838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0" u="none" dirty="0">
                <a:latin typeface="Arial" pitchFamily="34" charset="0"/>
                <a:cs typeface="Arial" pitchFamily="34" charset="0"/>
              </a:rPr>
              <a:t>Change in US Labor Force Participation by Gender</a:t>
            </a:r>
          </a:p>
          <a:p>
            <a:endParaRPr lang="en-US" sz="1600" b="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323314-290A-F48E-C980-E15B27712541}"/>
              </a:ext>
            </a:extLst>
          </p:cNvPr>
          <p:cNvSpPr txBox="1"/>
          <p:nvPr/>
        </p:nvSpPr>
        <p:spPr>
          <a:xfrm>
            <a:off x="1448866" y="5314666"/>
            <a:ext cx="85188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0" u="none" dirty="0">
                <a:latin typeface="Arial" pitchFamily="34" charset="0"/>
                <a:cs typeface="Arial" pitchFamily="34" charset="0"/>
              </a:rPr>
              <a:t>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F58422-E9CB-5054-A007-37E033401064}"/>
              </a:ext>
            </a:extLst>
          </p:cNvPr>
          <p:cNvSpPr txBox="1"/>
          <p:nvPr/>
        </p:nvSpPr>
        <p:spPr>
          <a:xfrm>
            <a:off x="3720119" y="5309421"/>
            <a:ext cx="85188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0" u="none" dirty="0">
                <a:latin typeface="Arial" pitchFamily="34" charset="0"/>
                <a:cs typeface="Arial" pitchFamily="34" charset="0"/>
              </a:rPr>
              <a:t>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EC7B21-BE7B-B0F0-9F88-4057A6BE1B9A}"/>
              </a:ext>
            </a:extLst>
          </p:cNvPr>
          <p:cNvSpPr txBox="1"/>
          <p:nvPr/>
        </p:nvSpPr>
        <p:spPr>
          <a:xfrm>
            <a:off x="6094610" y="5309421"/>
            <a:ext cx="85188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0" u="none" dirty="0">
                <a:latin typeface="Arial" pitchFamily="34" charset="0"/>
                <a:cs typeface="Arial" pitchFamily="34" charset="0"/>
              </a:rPr>
              <a:t>2022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FC48CC-1D6E-941F-E021-8419595742B9}"/>
              </a:ext>
            </a:extLst>
          </p:cNvPr>
          <p:cNvSpPr txBox="1"/>
          <p:nvPr/>
        </p:nvSpPr>
        <p:spPr>
          <a:xfrm>
            <a:off x="842542" y="6025992"/>
            <a:ext cx="16466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0" u="none" dirty="0">
                <a:latin typeface="Arial" pitchFamily="34" charset="0"/>
                <a:cs typeface="Arial" pitchFamily="34" charset="0"/>
              </a:rPr>
              <a:t>Source: </a:t>
            </a:r>
            <a:r>
              <a:rPr lang="en-US" sz="1000" b="0" u="none" dirty="0">
                <a:latin typeface="Arial" pitchFamily="34" charset="0"/>
                <a:cs typeface="Arial" pitchFamily="34" charset="0"/>
                <a:hlinkClick r:id="rId2"/>
              </a:rPr>
              <a:t>New York Times</a:t>
            </a:r>
            <a:r>
              <a:rPr lang="en-US" sz="1000" b="0" u="none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2AE915-1F17-DA5C-FDAF-9C814B570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944624"/>
            <a:ext cx="6830568" cy="3429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C6A51D7-2984-9DDF-FE9E-153CE12A0F2C}"/>
              </a:ext>
            </a:extLst>
          </p:cNvPr>
          <p:cNvSpPr/>
          <p:nvPr/>
        </p:nvSpPr>
        <p:spPr>
          <a:xfrm>
            <a:off x="7455408" y="2057400"/>
            <a:ext cx="484632" cy="17373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900" b="0" u="none" dirty="0">
                <a:solidFill>
                  <a:srgbClr val="16A8FE"/>
                </a:solidFill>
                <a:latin typeface="Arial"/>
              </a:rPr>
              <a:t>Women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71A4718-BC20-336B-9320-50FCDAA6C113}"/>
              </a:ext>
            </a:extLst>
          </p:cNvPr>
          <p:cNvSpPr/>
          <p:nvPr/>
        </p:nvSpPr>
        <p:spPr>
          <a:xfrm>
            <a:off x="7467600" y="2679192"/>
            <a:ext cx="304800" cy="16154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900" b="0" u="none">
                <a:solidFill>
                  <a:srgbClr val="FE8413"/>
                </a:solidFill>
                <a:latin typeface="Arial"/>
              </a:rPr>
              <a:t>Men</a:t>
            </a:r>
          </a:p>
        </p:txBody>
      </p:sp>
    </p:spTree>
    <p:extLst>
      <p:ext uri="{BB962C8B-B14F-4D97-AF65-F5344CB8AC3E}">
        <p14:creationId xmlns:p14="http://schemas.microsoft.com/office/powerpoint/2010/main" val="3614665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7ABD0-3841-629C-96D1-FCA1F6BC0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Labor Shortage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A6536A-178D-6CBF-9D5B-BA2A32C530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18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3D68BD-D378-8117-424D-5470EB33E96A}"/>
              </a:ext>
            </a:extLst>
          </p:cNvPr>
          <p:cNvSpPr txBox="1"/>
          <p:nvPr/>
        </p:nvSpPr>
        <p:spPr>
          <a:xfrm>
            <a:off x="1291551" y="1423217"/>
            <a:ext cx="691838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0" u="none" dirty="0">
                <a:latin typeface="Arial" pitchFamily="34" charset="0"/>
                <a:cs typeface="Arial" pitchFamily="34" charset="0"/>
              </a:rPr>
              <a:t>Change in US Labor Force Participation by Age</a:t>
            </a:r>
          </a:p>
          <a:p>
            <a:endParaRPr lang="en-US" sz="1600" b="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86EEDA-EB7C-E8E5-ADEA-3A3C72B5A29C}"/>
              </a:ext>
            </a:extLst>
          </p:cNvPr>
          <p:cNvSpPr txBox="1"/>
          <p:nvPr/>
        </p:nvSpPr>
        <p:spPr>
          <a:xfrm>
            <a:off x="1596346" y="5314666"/>
            <a:ext cx="85188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0" u="none" dirty="0">
                <a:latin typeface="Arial" pitchFamily="34" charset="0"/>
                <a:cs typeface="Arial" pitchFamily="34" charset="0"/>
              </a:rPr>
              <a:t>2020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C58A3E-E03A-27E8-B8BB-8A123C13D165}"/>
              </a:ext>
            </a:extLst>
          </p:cNvPr>
          <p:cNvSpPr txBox="1"/>
          <p:nvPr/>
        </p:nvSpPr>
        <p:spPr>
          <a:xfrm>
            <a:off x="3867599" y="5309421"/>
            <a:ext cx="85188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0" u="none" dirty="0">
                <a:latin typeface="Arial" pitchFamily="34" charset="0"/>
                <a:cs typeface="Arial" pitchFamily="34" charset="0"/>
              </a:rPr>
              <a:t>2021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286B6F-B258-E8AA-6625-ECFBEE38B4FB}"/>
              </a:ext>
            </a:extLst>
          </p:cNvPr>
          <p:cNvSpPr txBox="1"/>
          <p:nvPr/>
        </p:nvSpPr>
        <p:spPr>
          <a:xfrm>
            <a:off x="6094610" y="5309421"/>
            <a:ext cx="85188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0" u="none" dirty="0">
                <a:latin typeface="Arial" pitchFamily="34" charset="0"/>
                <a:cs typeface="Arial" pitchFamily="34" charset="0"/>
              </a:rPr>
              <a:t>2022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72F31-6D81-9120-3F80-EDE0DBB3C1E9}"/>
              </a:ext>
            </a:extLst>
          </p:cNvPr>
          <p:cNvSpPr txBox="1"/>
          <p:nvPr/>
        </p:nvSpPr>
        <p:spPr>
          <a:xfrm>
            <a:off x="842542" y="6025992"/>
            <a:ext cx="16466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0" u="none" dirty="0">
                <a:latin typeface="Arial" pitchFamily="34" charset="0"/>
                <a:cs typeface="Arial" pitchFamily="34" charset="0"/>
              </a:rPr>
              <a:t>Source: </a:t>
            </a:r>
            <a:r>
              <a:rPr lang="en-US" sz="1000" b="0" u="none" dirty="0">
                <a:latin typeface="Arial" pitchFamily="34" charset="0"/>
                <a:cs typeface="Arial" pitchFamily="34" charset="0"/>
                <a:hlinkClick r:id="rId2"/>
              </a:rPr>
              <a:t>New York Times</a:t>
            </a:r>
            <a:r>
              <a:rPr lang="en-US" sz="1000" b="0" u="none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892A9D-1ACE-2C11-6C3A-AAA3ADA98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488" y="1953768"/>
            <a:ext cx="7278624" cy="3429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0FF2C6A-529B-E0B1-AC0D-7B9F6FB7901D}"/>
              </a:ext>
            </a:extLst>
          </p:cNvPr>
          <p:cNvSpPr/>
          <p:nvPr/>
        </p:nvSpPr>
        <p:spPr>
          <a:xfrm>
            <a:off x="7482840" y="2133600"/>
            <a:ext cx="954024" cy="17373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900" b="0" u="none" dirty="0">
                <a:solidFill>
                  <a:srgbClr val="FE84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Ages 25 to 54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C367827-A71F-D53B-C9A6-1B214B9D3595}"/>
              </a:ext>
            </a:extLst>
          </p:cNvPr>
          <p:cNvSpPr/>
          <p:nvPr/>
        </p:nvSpPr>
        <p:spPr>
          <a:xfrm>
            <a:off x="7501128" y="2557272"/>
            <a:ext cx="606552" cy="19202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900" b="0" u="none" dirty="0">
                <a:solidFill>
                  <a:srgbClr val="16B8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 to 24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55095F4-9234-28ED-4979-F9DDBA031D71}"/>
              </a:ext>
            </a:extLst>
          </p:cNvPr>
          <p:cNvSpPr/>
          <p:nvPr/>
        </p:nvSpPr>
        <p:spPr>
          <a:xfrm>
            <a:off x="7479792" y="2965704"/>
            <a:ext cx="874776" cy="15849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900" b="0" u="none" dirty="0">
                <a:solidFill>
                  <a:srgbClr val="16A8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55 and older</a:t>
            </a:r>
          </a:p>
        </p:txBody>
      </p:sp>
    </p:spTree>
    <p:extLst>
      <p:ext uri="{BB962C8B-B14F-4D97-AF65-F5344CB8AC3E}">
        <p14:creationId xmlns:p14="http://schemas.microsoft.com/office/powerpoint/2010/main" val="2928333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108C8-F493-F45C-B4D4-27D60A9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Wage Growth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5D41E2-FD23-E1A5-518A-6E5BB3FC9A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19</a:t>
            </a:fld>
            <a:endParaRPr lang="en-GB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FDCE44-5F40-B7A7-C5BD-7A384710B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56" y="1200912"/>
            <a:ext cx="7485888" cy="520903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22819CD-E63F-DCF4-E99F-71DD7870A58B}"/>
              </a:ext>
            </a:extLst>
          </p:cNvPr>
          <p:cNvSpPr/>
          <p:nvPr/>
        </p:nvSpPr>
        <p:spPr>
          <a:xfrm>
            <a:off x="2112264" y="1388364"/>
            <a:ext cx="2715768" cy="167640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/>
            <a:r>
              <a:rPr lang="de" sz="750" b="0" u="none" dirty="0">
                <a:latin typeface="Arial" panose="020B0604020202020204" pitchFamily="34" charset="0"/>
                <a:cs typeface="Arial" panose="020B0604020202020204" pitchFamily="34" charset="0"/>
              </a:rPr>
              <a:t>Average </a:t>
            </a:r>
            <a:r>
              <a:rPr lang="en-US" sz="750" b="0" u="none" dirty="0">
                <a:latin typeface="Arial" panose="020B0604020202020204" pitchFamily="34" charset="0"/>
                <a:cs typeface="Arial" panose="020B0604020202020204" pitchFamily="34" charset="0"/>
              </a:rPr>
              <a:t>Hourly Earnings of All Employees, Total Private</a:t>
            </a:r>
            <a:endParaRPr lang="en-US" sz="750" b="0" u="none" dirty="0">
              <a:latin typeface="Arial" panose="020B0604020202020204" pitchFamily="34" charset="0"/>
              <a:cs typeface="Arial" panose="020B0604020202020204" pitchFamily="34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73BCC46-2C4D-3687-B122-847AB7AA9460}"/>
              </a:ext>
            </a:extLst>
          </p:cNvPr>
          <p:cNvSpPr/>
          <p:nvPr/>
        </p:nvSpPr>
        <p:spPr>
          <a:xfrm>
            <a:off x="981456" y="2959608"/>
            <a:ext cx="207264" cy="1578864"/>
          </a:xfrm>
          <a:prstGeom prst="rect">
            <a:avLst/>
          </a:prstGeom>
          <a:noFill/>
        </p:spPr>
        <p:txBody>
          <a:bodyPr vert="vert270" wrap="none" lIns="0" tIns="0" rIns="0" bIns="0">
            <a:noAutofit/>
          </a:bodyPr>
          <a:lstStyle/>
          <a:p>
            <a:pPr indent="0"/>
            <a:r>
              <a:rPr lang="en-US" sz="650" b="0" u="none" dirty="0">
                <a:latin typeface="Arial" panose="020B0604020202020204" pitchFamily="34" charset="0"/>
                <a:cs typeface="Arial" panose="020B0604020202020204" pitchFamily="34" charset="0"/>
              </a:rPr>
              <a:t>Percent Change from Year Ago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CD2CED0-7715-8C4C-7DA1-FD8BB52A61F1}"/>
              </a:ext>
            </a:extLst>
          </p:cNvPr>
          <p:cNvSpPr/>
          <p:nvPr/>
        </p:nvSpPr>
        <p:spPr>
          <a:xfrm>
            <a:off x="1816608" y="6214872"/>
            <a:ext cx="1911096" cy="164592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650" b="0" u="none" dirty="0">
                <a:latin typeface="Arial" panose="020B0604020202020204" pitchFamily="34" charset="0"/>
                <a:cs typeface="Arial" panose="020B0604020202020204" pitchFamily="34" charset="0"/>
              </a:rPr>
              <a:t>Source: U.S. Bureau of Labor Statistics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FBA8286-5EE8-3172-BC83-A433B1C374B5}"/>
              </a:ext>
            </a:extLst>
          </p:cNvPr>
          <p:cNvSpPr/>
          <p:nvPr/>
        </p:nvSpPr>
        <p:spPr>
          <a:xfrm>
            <a:off x="5986272" y="6208776"/>
            <a:ext cx="798576" cy="170688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 algn="ctr"/>
            <a:r>
              <a:rPr lang="en-US" sz="700" b="0" u="none" dirty="0" err="1">
                <a:latin typeface="Arial" panose="020B0604020202020204" pitchFamily="34" charset="0"/>
                <a:cs typeface="Arial" panose="020B0604020202020204" pitchFamily="34" charset="0"/>
              </a:rPr>
              <a:t>myf.red</a:t>
            </a:r>
            <a:r>
              <a:rPr lang="en-US" sz="700" b="0" u="none" dirty="0">
                <a:latin typeface="Arial" panose="020B0604020202020204" pitchFamily="34" charset="0"/>
                <a:cs typeface="Arial" panose="020B0604020202020204" pitchFamily="34" charset="0"/>
              </a:rPr>
              <a:t>/g/</a:t>
            </a:r>
            <a:r>
              <a:rPr lang="en-US" sz="700" b="0" u="none" dirty="0" err="1">
                <a:latin typeface="Arial" panose="020B0604020202020204" pitchFamily="34" charset="0"/>
                <a:cs typeface="Arial" panose="020B0604020202020204" pitchFamily="34" charset="0"/>
              </a:rPr>
              <a:t>XiVB</a:t>
            </a:r>
            <a:endParaRPr lang="en-US" sz="700" b="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833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What’s the current state of the global macroeconomy?</a:t>
            </a:r>
          </a:p>
          <a:p>
            <a:endParaRPr lang="en-US" dirty="0"/>
          </a:p>
          <a:p>
            <a:r>
              <a:rPr lang="en-US" dirty="0"/>
              <a:t>What are the major risks to growth?</a:t>
            </a:r>
          </a:p>
          <a:p>
            <a:endParaRPr lang="en-US" dirty="0"/>
          </a:p>
          <a:p>
            <a:r>
              <a:rPr lang="en-US" dirty="0"/>
              <a:t>Long-run prospects?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4805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17982-35C5-98A2-E61B-FFB1477DA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1980s vs Now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472BE9-DD07-A501-55D2-42789A5C6D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20</a:t>
            </a:fld>
            <a:endParaRPr lang="en-GB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758494-2772-EA0C-A1D2-45AB6B799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32" y="1182624"/>
            <a:ext cx="7717536" cy="522732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9F1357D-CBC9-7410-B026-1FD330E27131}"/>
              </a:ext>
            </a:extLst>
          </p:cNvPr>
          <p:cNvSpPr/>
          <p:nvPr/>
        </p:nvSpPr>
        <p:spPr>
          <a:xfrm>
            <a:off x="2029968" y="1375664"/>
            <a:ext cx="3855720" cy="188976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/>
            <a:r>
              <a:rPr lang="de" sz="750" b="0" u="none" dirty="0">
                <a:latin typeface="Arial" panose="020B0604020202020204" pitchFamily="34" charset="0"/>
                <a:cs typeface="Arial" panose="020B0604020202020204" pitchFamily="34" charset="0"/>
              </a:rPr>
              <a:t>Consumer </a:t>
            </a:r>
            <a:r>
              <a:rPr lang="en-US" sz="750" b="0" u="none" dirty="0">
                <a:latin typeface="Arial" panose="020B0604020202020204" pitchFamily="34" charset="0"/>
                <a:cs typeface="Arial" panose="020B0604020202020204" pitchFamily="34" charset="0"/>
              </a:rPr>
              <a:t>Price </a:t>
            </a:r>
            <a:r>
              <a:rPr lang="de" sz="750" b="0" u="none" dirty="0">
                <a:latin typeface="Arial" panose="020B0604020202020204" pitchFamily="34" charset="0"/>
                <a:cs typeface="Arial" panose="020B0604020202020204" pitchFamily="34" charset="0"/>
              </a:rPr>
              <a:t>Index </a:t>
            </a:r>
            <a:r>
              <a:rPr lang="en-US" sz="750" b="0" u="none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de" sz="750" b="0" u="none" dirty="0">
                <a:latin typeface="Arial" panose="020B0604020202020204" pitchFamily="34" charset="0"/>
                <a:cs typeface="Arial" panose="020B0604020202020204" pitchFamily="34" charset="0"/>
              </a:rPr>
              <a:t>All Urban Consumers: All kems in U.S. City Average</a:t>
            </a:r>
            <a:endParaRPr lang="de" sz="750" b="0" u="none" dirty="0">
              <a:latin typeface="Arial" panose="020B0604020202020204" pitchFamily="34" charset="0"/>
              <a:cs typeface="Arial" panose="020B0604020202020204" pitchFamily="34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2F3F025-C1EB-F11D-498E-F89CB0DE01F9}"/>
              </a:ext>
            </a:extLst>
          </p:cNvPr>
          <p:cNvSpPr/>
          <p:nvPr/>
        </p:nvSpPr>
        <p:spPr>
          <a:xfrm>
            <a:off x="871728" y="2950464"/>
            <a:ext cx="195072" cy="1581912"/>
          </a:xfrm>
          <a:prstGeom prst="rect">
            <a:avLst/>
          </a:prstGeom>
          <a:noFill/>
        </p:spPr>
        <p:txBody>
          <a:bodyPr vert="vert270" wrap="none" lIns="0" tIns="0" rIns="0" bIns="0">
            <a:noAutofit/>
          </a:bodyPr>
          <a:lstStyle/>
          <a:p>
            <a:pPr indent="0"/>
            <a:r>
              <a:rPr lang="en-US" sz="650" b="0" u="none" dirty="0">
                <a:latin typeface="Arial" panose="020B0604020202020204" pitchFamily="34" charset="0"/>
                <a:cs typeface="Arial" panose="020B0604020202020204" pitchFamily="34" charset="0"/>
              </a:rPr>
              <a:t>Percent </a:t>
            </a:r>
            <a:r>
              <a:rPr lang="de" sz="650" b="0" u="none" dirty="0">
                <a:latin typeface="Arial" panose="020B0604020202020204" pitchFamily="34" charset="0"/>
                <a:cs typeface="Arial" panose="020B0604020202020204" pitchFamily="34" charset="0"/>
              </a:rPr>
              <a:t>Change </a:t>
            </a:r>
            <a:r>
              <a:rPr lang="en-US" sz="650" b="0" u="none" dirty="0">
                <a:latin typeface="Arial" panose="020B0604020202020204" pitchFamily="34" charset="0"/>
                <a:cs typeface="Arial" panose="020B0604020202020204" pitchFamily="34" charset="0"/>
              </a:rPr>
              <a:t>from Year Ago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0197212-4E85-DB67-C690-3E458884D709}"/>
              </a:ext>
            </a:extLst>
          </p:cNvPr>
          <p:cNvSpPr/>
          <p:nvPr/>
        </p:nvSpPr>
        <p:spPr>
          <a:xfrm>
            <a:off x="1746504" y="6224016"/>
            <a:ext cx="1950720" cy="161544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/>
            <a:r>
              <a:rPr lang="de" sz="650" b="0" u="none" dirty="0"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US" sz="650" b="0" u="none" dirty="0">
                <a:latin typeface="Arial" panose="020B0604020202020204" pitchFamily="34" charset="0"/>
                <a:cs typeface="Arial" panose="020B0604020202020204" pitchFamily="34" charset="0"/>
              </a:rPr>
              <a:t>U.S. </a:t>
            </a:r>
            <a:r>
              <a:rPr lang="de" sz="650" b="0" u="none" dirty="0">
                <a:latin typeface="Arial" panose="020B0604020202020204" pitchFamily="34" charset="0"/>
                <a:cs typeface="Arial" panose="020B0604020202020204" pitchFamily="34" charset="0"/>
              </a:rPr>
              <a:t>Bureau </a:t>
            </a:r>
            <a:r>
              <a:rPr lang="en-US" sz="650" b="0" u="none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de" sz="650" b="0" u="none" dirty="0">
                <a:latin typeface="Arial" panose="020B0604020202020204" pitchFamily="34" charset="0"/>
                <a:cs typeface="Arial" panose="020B0604020202020204" pitchFamily="34" charset="0"/>
              </a:rPr>
              <a:t>Labor </a:t>
            </a:r>
            <a:r>
              <a:rPr lang="en-US" sz="650" b="0" u="none" dirty="0">
                <a:latin typeface="Arial" panose="020B0604020202020204" pitchFamily="34" charset="0"/>
                <a:cs typeface="Arial" panose="020B0604020202020204" pitchFamily="34" charset="0"/>
              </a:rPr>
              <a:t>Statistics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BEB267B-4F01-20F2-7D86-236F503BF553}"/>
              </a:ext>
            </a:extLst>
          </p:cNvPr>
          <p:cNvSpPr/>
          <p:nvPr/>
        </p:nvSpPr>
        <p:spPr>
          <a:xfrm>
            <a:off x="5986272" y="6224016"/>
            <a:ext cx="880872" cy="161544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/>
            <a:r>
              <a:rPr lang="de" sz="700" b="0" u="none" dirty="0">
                <a:latin typeface="Arial" panose="020B0604020202020204" pitchFamily="34" charset="0"/>
                <a:cs typeface="Arial" panose="020B0604020202020204" pitchFamily="34" charset="0"/>
              </a:rPr>
              <a:t>myf.red/g/WhH1</a:t>
            </a:r>
          </a:p>
        </p:txBody>
      </p:sp>
    </p:spTree>
    <p:extLst>
      <p:ext uri="{BB962C8B-B14F-4D97-AF65-F5344CB8AC3E}">
        <p14:creationId xmlns:p14="http://schemas.microsoft.com/office/powerpoint/2010/main" val="776200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31D89-F0BA-0721-1143-1119AB743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077BE5-24B2-3BA3-E816-BD2832D560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21</a:t>
            </a:fld>
            <a:endParaRPr lang="en-GB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ACA1CF8-0916-3065-466D-8456838D2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565" y="2037120"/>
            <a:ext cx="209550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AF537245-053D-1E99-B7D1-6D7E11998E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6" r="23461"/>
          <a:stretch/>
        </p:blipFill>
        <p:spPr bwMode="auto">
          <a:xfrm>
            <a:off x="5876683" y="2037120"/>
            <a:ext cx="1968621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EC22B22A-3A44-9A12-A608-A71F0568D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661" y="2036821"/>
            <a:ext cx="1883426" cy="261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85F47D-6170-70DF-D20C-306706DDF7E3}"/>
              </a:ext>
            </a:extLst>
          </p:cNvPr>
          <p:cNvSpPr txBox="1"/>
          <p:nvPr/>
        </p:nvSpPr>
        <p:spPr>
          <a:xfrm>
            <a:off x="1745590" y="4762957"/>
            <a:ext cx="10294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0" u="none" dirty="0">
                <a:latin typeface="Arial" pitchFamily="34" charset="0"/>
                <a:cs typeface="Arial" pitchFamily="34" charset="0"/>
              </a:rPr>
              <a:t>Jerome Powell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685835-CB26-5784-244D-1ACF7411D56F}"/>
              </a:ext>
            </a:extLst>
          </p:cNvPr>
          <p:cNvSpPr txBox="1"/>
          <p:nvPr/>
        </p:nvSpPr>
        <p:spPr>
          <a:xfrm>
            <a:off x="3976325" y="4762957"/>
            <a:ext cx="11913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0" u="none" dirty="0">
                <a:latin typeface="Arial" pitchFamily="34" charset="0"/>
                <a:cs typeface="Arial" pitchFamily="34" charset="0"/>
              </a:rPr>
              <a:t>Christine Lagarde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351E03-8004-965D-A5AF-DADD625E38D1}"/>
              </a:ext>
            </a:extLst>
          </p:cNvPr>
          <p:cNvSpPr txBox="1"/>
          <p:nvPr/>
        </p:nvSpPr>
        <p:spPr>
          <a:xfrm>
            <a:off x="6420808" y="4757683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0" u="none" dirty="0">
                <a:latin typeface="Arial" pitchFamily="34" charset="0"/>
                <a:cs typeface="Arial" pitchFamily="34" charset="0"/>
              </a:rPr>
              <a:t>Matin Bailey</a:t>
            </a:r>
          </a:p>
        </p:txBody>
      </p:sp>
    </p:spTree>
    <p:extLst>
      <p:ext uri="{BB962C8B-B14F-4D97-AF65-F5344CB8AC3E}">
        <p14:creationId xmlns:p14="http://schemas.microsoft.com/office/powerpoint/2010/main" val="3177286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2CDC2-165B-92D6-2333-E68DE87D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Monetary Policy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837AE7-9102-8D7D-42A2-C6F1CF3124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22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D2C1D4-A6FB-4F66-D773-CAAAB74DE86B}"/>
              </a:ext>
            </a:extLst>
          </p:cNvPr>
          <p:cNvSpPr txBox="1"/>
          <p:nvPr/>
        </p:nvSpPr>
        <p:spPr>
          <a:xfrm>
            <a:off x="1965837" y="5806429"/>
            <a:ext cx="9156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0" u="none" dirty="0">
                <a:latin typeface="Arial" pitchFamily="34" charset="0"/>
                <a:cs typeface="Arial" pitchFamily="34" charset="0"/>
              </a:rPr>
              <a:t>Source: </a:t>
            </a:r>
            <a:r>
              <a:rPr lang="en-US" sz="1000" b="0" u="none" dirty="0">
                <a:latin typeface="Arial" pitchFamily="34" charset="0"/>
                <a:cs typeface="Arial" pitchFamily="34" charset="0"/>
                <a:hlinkClick r:id="rId2"/>
              </a:rPr>
              <a:t>IMF</a:t>
            </a:r>
            <a:r>
              <a:rPr lang="en-US" sz="1000" b="0" u="none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8C1345F-7F66-245B-9E4D-338EFE11E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344" y="1399032"/>
            <a:ext cx="5163312" cy="445922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4E75EE2-1225-3BE9-590E-5F3FD63351AE}"/>
              </a:ext>
            </a:extLst>
          </p:cNvPr>
          <p:cNvSpPr/>
          <p:nvPr/>
        </p:nvSpPr>
        <p:spPr>
          <a:xfrm>
            <a:off x="2090928" y="1545336"/>
            <a:ext cx="4514088" cy="45110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>
              <a:lnSpc>
                <a:spcPct val="136000"/>
              </a:lnSpc>
            </a:pPr>
            <a:r>
              <a:rPr lang="en-US" sz="1200" u="none" dirty="0">
                <a:solidFill>
                  <a:srgbClr val="1B66AD"/>
                </a:solidFill>
                <a:latin typeface="Arial"/>
              </a:rPr>
              <a:t>Figure 1.2. Change in Monetary Policy Cycle among G20 Economies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7789D34-2457-018C-F528-29601A4546B8}"/>
              </a:ext>
            </a:extLst>
          </p:cNvPr>
          <p:cNvSpPr/>
          <p:nvPr/>
        </p:nvSpPr>
        <p:spPr>
          <a:xfrm>
            <a:off x="2100072" y="2002536"/>
            <a:ext cx="3069336" cy="22250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100" b="0" i="1" u="none" dirty="0">
                <a:solidFill>
                  <a:srgbClr val="1B66AD"/>
                </a:solidFill>
                <a:latin typeface="Arial"/>
              </a:rPr>
              <a:t>(Number of increases and cuts in policy rates)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4A8AD2E-B45E-7E69-8B1A-98E8EDEFD0AA}"/>
              </a:ext>
            </a:extLst>
          </p:cNvPr>
          <p:cNvSpPr/>
          <p:nvPr/>
        </p:nvSpPr>
        <p:spPr>
          <a:xfrm>
            <a:off x="3069336" y="2465832"/>
            <a:ext cx="914400" cy="201168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0" u="none" dirty="0">
                <a:solidFill>
                  <a:srgbClr val="3B363F"/>
                </a:solidFill>
                <a:latin typeface="Arial"/>
              </a:rPr>
              <a:t>Tightening AEs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64AE4F1-39D8-9A8E-8BDB-AB6F2CC6A367}"/>
              </a:ext>
            </a:extLst>
          </p:cNvPr>
          <p:cNvSpPr/>
          <p:nvPr/>
        </p:nvSpPr>
        <p:spPr>
          <a:xfrm>
            <a:off x="3069336" y="2673096"/>
            <a:ext cx="935736" cy="185928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0" u="none" dirty="0">
                <a:solidFill>
                  <a:srgbClr val="3B363F"/>
                </a:solidFill>
                <a:latin typeface="Arial"/>
              </a:rPr>
              <a:t>Tightening EMs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7AD6ED0-542F-DB89-3286-7E5896070748}"/>
              </a:ext>
            </a:extLst>
          </p:cNvPr>
          <p:cNvSpPr/>
          <p:nvPr/>
        </p:nvSpPr>
        <p:spPr>
          <a:xfrm>
            <a:off x="4383024" y="2465832"/>
            <a:ext cx="694944" cy="195072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0" u="none">
                <a:solidFill>
                  <a:srgbClr val="3B363F"/>
                </a:solidFill>
                <a:latin typeface="Arial"/>
              </a:rPr>
              <a:t>Easing AEs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EE61D7B-C906-7F5A-5A2C-6F526BCA034B}"/>
              </a:ext>
            </a:extLst>
          </p:cNvPr>
          <p:cNvSpPr/>
          <p:nvPr/>
        </p:nvSpPr>
        <p:spPr>
          <a:xfrm>
            <a:off x="4383024" y="2654808"/>
            <a:ext cx="725424" cy="20421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0" u="none" dirty="0">
                <a:solidFill>
                  <a:srgbClr val="3B363F"/>
                </a:solidFill>
                <a:latin typeface="Arial"/>
              </a:rPr>
              <a:t>Easing EMs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3FDDBB5-C2EF-3DFB-659A-8624CAE2E169}"/>
              </a:ext>
            </a:extLst>
          </p:cNvPr>
          <p:cNvSpPr/>
          <p:nvPr/>
        </p:nvSpPr>
        <p:spPr>
          <a:xfrm>
            <a:off x="6684264" y="5394960"/>
            <a:ext cx="313944" cy="20726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1000" b="0" u="none" dirty="0">
                <a:solidFill>
                  <a:srgbClr val="3B363F"/>
                </a:solidFill>
                <a:latin typeface="Arial"/>
              </a:rPr>
              <a:t>Aug.</a:t>
            </a:r>
          </a:p>
        </p:txBody>
      </p:sp>
    </p:spTree>
    <p:extLst>
      <p:ext uri="{BB962C8B-B14F-4D97-AF65-F5344CB8AC3E}">
        <p14:creationId xmlns:p14="http://schemas.microsoft.com/office/powerpoint/2010/main" val="2598446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E06A6-A27E-DC9B-609C-CEEB33507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Inflation Expectations?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AC4D9-EADD-AE19-2655-835C5E473A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23</a:t>
            </a:fld>
            <a:endParaRPr lang="en-GB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137038-9849-08C9-8289-B9B78459D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56" y="1182624"/>
            <a:ext cx="7485888" cy="5236464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E289A1A-9C95-A7AA-A413-872D0987C95D}"/>
              </a:ext>
            </a:extLst>
          </p:cNvPr>
          <p:cNvSpPr/>
          <p:nvPr/>
        </p:nvSpPr>
        <p:spPr>
          <a:xfrm>
            <a:off x="2103120" y="1366520"/>
            <a:ext cx="2148840" cy="207264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750" b="0" u="none" dirty="0">
                <a:latin typeface="Arial"/>
              </a:rPr>
              <a:t>University of Michigan: Inflation Expectation</a:t>
            </a:r>
            <a:endParaRPr lang="en-US" sz="750" b="0" u="none" dirty="0">
              <a:latin typeface="Arial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9314D85-DB84-AE1E-1271-587334B5C643}"/>
              </a:ext>
            </a:extLst>
          </p:cNvPr>
          <p:cNvSpPr/>
          <p:nvPr/>
        </p:nvSpPr>
        <p:spPr>
          <a:xfrm>
            <a:off x="963168" y="3517392"/>
            <a:ext cx="179832" cy="463296"/>
          </a:xfrm>
          <a:prstGeom prst="rect">
            <a:avLst/>
          </a:prstGeom>
          <a:noFill/>
        </p:spPr>
        <p:txBody>
          <a:bodyPr vert="vert270" wrap="none" lIns="0" tIns="0" rIns="0" bIns="0">
            <a:noAutofit/>
          </a:bodyPr>
          <a:lstStyle/>
          <a:p>
            <a:pPr indent="0" algn="ctr"/>
            <a:r>
              <a:rPr lang="en-US" sz="600" b="0" u="none" dirty="0">
                <a:latin typeface="Arial"/>
              </a:rPr>
              <a:t>Percent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997E8F9-2632-F808-9DBF-68C744FB76A5}"/>
              </a:ext>
            </a:extLst>
          </p:cNvPr>
          <p:cNvSpPr/>
          <p:nvPr/>
        </p:nvSpPr>
        <p:spPr>
          <a:xfrm>
            <a:off x="1996440" y="6214872"/>
            <a:ext cx="1548384" cy="173736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650" b="0" u="none" dirty="0">
                <a:latin typeface="Arial"/>
              </a:rPr>
              <a:t>Source: University of Michigan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C5D8C6C-44D7-8EF6-E4A4-EF9C25BC8ED3}"/>
              </a:ext>
            </a:extLst>
          </p:cNvPr>
          <p:cNvSpPr/>
          <p:nvPr/>
        </p:nvSpPr>
        <p:spPr>
          <a:xfrm>
            <a:off x="5958840" y="6220968"/>
            <a:ext cx="856488" cy="167640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700" b="0" u="none">
                <a:latin typeface="Arial"/>
              </a:rPr>
              <a:t>myf.red/g/WYOg</a:t>
            </a:r>
          </a:p>
        </p:txBody>
      </p:sp>
    </p:spTree>
    <p:extLst>
      <p:ext uri="{BB962C8B-B14F-4D97-AF65-F5344CB8AC3E}">
        <p14:creationId xmlns:p14="http://schemas.microsoft.com/office/powerpoint/2010/main" val="3073411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9A4B6-9FEE-5B5E-B616-09EF0DF81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you think a US recession is coming?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6614A8-9D6F-6800-8FD5-DEFF2B9E1D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9429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D1C6C-5777-EB74-F275-7A30883AC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Recession Probability?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F3851E-C0D2-DC7A-9271-408EEA5CC0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25</a:t>
            </a:fld>
            <a:endParaRPr lang="en-GB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CC467D-929B-6A72-EF4B-E045E8CBA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12" y="1191768"/>
            <a:ext cx="7495032" cy="5227320"/>
          </a:xfrm>
          <a:prstGeom prst="rect">
            <a:avLst/>
          </a:prstGeom>
          <a:noFill/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4019814-5CEF-FBF5-BD9E-BB18932B4DCD}"/>
              </a:ext>
            </a:extLst>
          </p:cNvPr>
          <p:cNvSpPr/>
          <p:nvPr/>
        </p:nvSpPr>
        <p:spPr>
          <a:xfrm>
            <a:off x="2103120" y="1341120"/>
            <a:ext cx="1859280" cy="146304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750" b="0" u="none" dirty="0">
                <a:latin typeface="Arial"/>
              </a:rPr>
              <a:t>GDP-Based Recession Indicator Index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42242F3-67FE-F0A2-3A18-498AABEEFED9}"/>
              </a:ext>
            </a:extLst>
          </p:cNvPr>
          <p:cNvSpPr/>
          <p:nvPr/>
        </p:nvSpPr>
        <p:spPr>
          <a:xfrm>
            <a:off x="2106168" y="1490472"/>
            <a:ext cx="1889760" cy="134112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750" b="0" u="none" dirty="0">
                <a:latin typeface="Arial"/>
              </a:rPr>
              <a:t>Smoothed U.S. Recession Probabilities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E71549D-617C-7D50-09FB-19CAE2973B3E}"/>
              </a:ext>
            </a:extLst>
          </p:cNvPr>
          <p:cNvSpPr/>
          <p:nvPr/>
        </p:nvSpPr>
        <p:spPr>
          <a:xfrm>
            <a:off x="963168" y="3072384"/>
            <a:ext cx="185928" cy="1402080"/>
          </a:xfrm>
          <a:prstGeom prst="rect">
            <a:avLst/>
          </a:prstGeom>
          <a:noFill/>
        </p:spPr>
        <p:txBody>
          <a:bodyPr vert="vert270" wrap="none" lIns="0" tIns="0" rIns="0" bIns="0">
            <a:noAutofit/>
          </a:bodyPr>
          <a:lstStyle/>
          <a:p>
            <a:pPr indent="0" algn="ctr"/>
            <a:r>
              <a:rPr lang="en-US" sz="650" b="0" u="none" dirty="0">
                <a:latin typeface="Arial"/>
              </a:rPr>
              <a:t>Percentage Points , Percent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BCCA011-3A66-0814-AB48-1B10D5C30911}"/>
              </a:ext>
            </a:extLst>
          </p:cNvPr>
          <p:cNvSpPr/>
          <p:nvPr/>
        </p:nvSpPr>
        <p:spPr>
          <a:xfrm>
            <a:off x="1207008" y="6220968"/>
            <a:ext cx="3133344" cy="167640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650" b="0" u="none" dirty="0">
                <a:latin typeface="Arial"/>
              </a:rPr>
              <a:t>Sources: Chauvet, Marcelle; Hamilton, James; </a:t>
            </a:r>
            <a:r>
              <a:rPr lang="en-US" sz="650" b="0" u="none" dirty="0" err="1">
                <a:latin typeface="Arial"/>
              </a:rPr>
              <a:t>Piger</a:t>
            </a:r>
            <a:r>
              <a:rPr lang="en-US" sz="650" b="0" u="none" dirty="0">
                <a:latin typeface="Arial"/>
              </a:rPr>
              <a:t>, Jeremy Max</a:t>
            </a:r>
            <a:endParaRPr lang="en-US" sz="650" b="0" u="none" dirty="0">
              <a:latin typeface="Arial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F520B48-3189-9DC8-1264-6AE2AE1B646E}"/>
              </a:ext>
            </a:extLst>
          </p:cNvPr>
          <p:cNvSpPr/>
          <p:nvPr/>
        </p:nvSpPr>
        <p:spPr>
          <a:xfrm>
            <a:off x="5958840" y="6220968"/>
            <a:ext cx="850392" cy="167640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650" b="0" u="none" dirty="0" err="1">
                <a:latin typeface="Arial"/>
              </a:rPr>
              <a:t>myf.red</a:t>
            </a:r>
            <a:r>
              <a:rPr lang="en-US" sz="650" b="0" u="none" dirty="0">
                <a:latin typeface="Arial"/>
              </a:rPr>
              <a:t>/g/</a:t>
            </a:r>
            <a:r>
              <a:rPr lang="en-US" sz="650" b="0" u="none" dirty="0" err="1">
                <a:latin typeface="Arial"/>
              </a:rPr>
              <a:t>XiWw</a:t>
            </a:r>
            <a:endParaRPr lang="en-US" sz="650" b="0" u="none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4894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826C0-6E9B-10CE-9CF5-1A2F3017E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Long Run Growth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07260C-300E-B3F0-CF25-D7D4DF378C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0582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C445E-F06C-FA39-77A4-0F517D607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12A41-632A-8327-1774-9917B5CD6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GDP = Productivity * Capital</a:t>
            </a:r>
            <a:r>
              <a:rPr lang="en-US" baseline="30000" dirty="0"/>
              <a:t>0.7</a:t>
            </a:r>
            <a:r>
              <a:rPr lang="en-US" dirty="0"/>
              <a:t> * Labor</a:t>
            </a:r>
            <a:r>
              <a:rPr lang="en-US" baseline="30000" dirty="0"/>
              <a:t>0.3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512F6-4E9A-62B1-C345-5D05137E87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0199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C445E-F06C-FA39-77A4-0F517D607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Expect from Now to 2075?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12A41-632A-8327-1774-9917B5CD6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Slower growth around the world, lead by weaker population growth</a:t>
            </a:r>
          </a:p>
          <a:p>
            <a:endParaRPr lang="en-US" dirty="0"/>
          </a:p>
          <a:p>
            <a:r>
              <a:rPr lang="en-US" dirty="0"/>
              <a:t>Continued convergence of emerging markets to developed country income, lead by Asia</a:t>
            </a:r>
          </a:p>
          <a:p>
            <a:endParaRPr lang="en-US" dirty="0"/>
          </a:p>
          <a:p>
            <a:r>
              <a:rPr lang="en-US" dirty="0"/>
              <a:t>Less inequality across countries, but more inequality within countries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512F6-4E9A-62B1-C345-5D05137E87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1941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DC687-D27F-F3CC-9A11-B4FC3170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Population Projection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B013A4-8B97-3D6E-F98E-63C21615B8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29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EC9F3F-09EC-4B72-F16E-C1618CA53CA9}"/>
              </a:ext>
            </a:extLst>
          </p:cNvPr>
          <p:cNvSpPr/>
          <p:nvPr/>
        </p:nvSpPr>
        <p:spPr>
          <a:xfrm>
            <a:off x="2635045" y="1799303"/>
            <a:ext cx="1936955" cy="2556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b="0" u="none" dirty="0">
              <a:solidFill>
                <a:schemeClr val="accent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E2EF86-F033-8508-93FA-697FF6643C13}"/>
              </a:ext>
            </a:extLst>
          </p:cNvPr>
          <p:cNvSpPr txBox="1"/>
          <p:nvPr/>
        </p:nvSpPr>
        <p:spPr>
          <a:xfrm>
            <a:off x="1681878" y="1759123"/>
            <a:ext cx="5918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0" u="none" dirty="0">
                <a:latin typeface="Arial" pitchFamily="34" charset="0"/>
                <a:cs typeface="Arial" pitchFamily="34" charset="0"/>
              </a:rPr>
              <a:t>Billion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1F7487-9E07-867D-A293-E3E700BEB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656" y="1770888"/>
            <a:ext cx="5010912" cy="389534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55EDAFD-1DB5-5C9C-C61F-56C0C671E058}"/>
              </a:ext>
            </a:extLst>
          </p:cNvPr>
          <p:cNvSpPr/>
          <p:nvPr/>
        </p:nvSpPr>
        <p:spPr>
          <a:xfrm>
            <a:off x="6324600" y="4319016"/>
            <a:ext cx="365760" cy="170688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850" b="0" u="none" dirty="0">
                <a:solidFill>
                  <a:srgbClr val="625A61"/>
                </a:solidFill>
                <a:latin typeface="Arial"/>
              </a:rPr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2502444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How would you characterize the current state of the world economy?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What are the greatest risks to growth around the world?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93112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6EA73-15C4-17A2-B0B0-CAF4E1C9C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Population Projection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346283-ED89-10F8-DB97-3F90979F8D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30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4D8891-C47C-FC17-7498-C5E678144D8E}"/>
              </a:ext>
            </a:extLst>
          </p:cNvPr>
          <p:cNvSpPr txBox="1"/>
          <p:nvPr/>
        </p:nvSpPr>
        <p:spPr>
          <a:xfrm>
            <a:off x="1620966" y="1759123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u="none" dirty="0">
                <a:latin typeface="Arial" pitchFamily="34" charset="0"/>
                <a:cs typeface="Arial" pitchFamily="34" charset="0"/>
              </a:rPr>
              <a:t>Percent</a:t>
            </a:r>
          </a:p>
          <a:p>
            <a:r>
              <a:rPr lang="en-US" sz="1200" b="0" u="none" dirty="0">
                <a:latin typeface="Arial" pitchFamily="34" charset="0"/>
                <a:cs typeface="Arial" pitchFamily="34" charset="0"/>
              </a:rPr>
              <a:t>Growth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6F9BFFD-6916-0259-8ECE-71EB1F512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384" y="1813560"/>
            <a:ext cx="5013960" cy="401726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FDC62CD-2FDA-BA85-A902-EA89F9742F3C}"/>
              </a:ext>
            </a:extLst>
          </p:cNvPr>
          <p:cNvSpPr/>
          <p:nvPr/>
        </p:nvSpPr>
        <p:spPr>
          <a:xfrm>
            <a:off x="5214087" y="2791968"/>
            <a:ext cx="944880" cy="17373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850" b="0" u="none" dirty="0">
                <a:solidFill>
                  <a:srgbClr val="625A61"/>
                </a:solidFill>
                <a:latin typeface="Arial"/>
              </a:rPr>
              <a:t>Population growth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44C6D9-966C-B9E2-0B26-EB9F49A979D5}"/>
              </a:ext>
            </a:extLst>
          </p:cNvPr>
          <p:cNvSpPr/>
          <p:nvPr/>
        </p:nvSpPr>
        <p:spPr>
          <a:xfrm>
            <a:off x="5209032" y="3054096"/>
            <a:ext cx="920496" cy="17373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850" b="0" u="none" dirty="0">
                <a:solidFill>
                  <a:srgbClr val="625A61"/>
                </a:solidFill>
                <a:latin typeface="Arial"/>
              </a:rPr>
              <a:t>Working age ratio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F8FB23D-BF50-F79D-5691-46AF01217276}"/>
              </a:ext>
            </a:extLst>
          </p:cNvPr>
          <p:cNvSpPr/>
          <p:nvPr/>
        </p:nvSpPr>
        <p:spPr>
          <a:xfrm>
            <a:off x="5215128" y="3297936"/>
            <a:ext cx="1566672" cy="20726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850" b="0" u="none" dirty="0">
                <a:solidFill>
                  <a:srgbClr val="625A61"/>
                </a:solidFill>
                <a:latin typeface="Arial"/>
              </a:rPr>
              <a:t>Working age population growth</a:t>
            </a:r>
          </a:p>
        </p:txBody>
      </p:sp>
    </p:spTree>
    <p:extLst>
      <p:ext uri="{BB962C8B-B14F-4D97-AF65-F5344CB8AC3E}">
        <p14:creationId xmlns:p14="http://schemas.microsoft.com/office/powerpoint/2010/main" val="19413853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59351-9244-FAAA-39CD-101B81A57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Projections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2C3973-FEF0-E6E9-90C3-BA043A9036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31</a:t>
            </a:fld>
            <a:endParaRPr lang="en-GB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252670-8954-D17E-C1C7-782C0E7E3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24" y="1304544"/>
            <a:ext cx="8382000" cy="496214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D30FAF9-DF9D-60F4-2B0C-120C6DAD28DA}"/>
              </a:ext>
            </a:extLst>
          </p:cNvPr>
          <p:cNvSpPr/>
          <p:nvPr/>
        </p:nvSpPr>
        <p:spPr>
          <a:xfrm>
            <a:off x="381000" y="1450848"/>
            <a:ext cx="4998720" cy="24993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 u="none" dirty="0">
                <a:solidFill>
                  <a:srgbClr val="3B363F"/>
                </a:solidFill>
                <a:latin typeface="Arial"/>
              </a:rPr>
              <a:t>Exhibit 1: Global Potential Growth on a Gradually Declining Path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21A1832-385F-2CBD-27BA-ECC0C0AF54D6}"/>
              </a:ext>
            </a:extLst>
          </p:cNvPr>
          <p:cNvSpPr/>
          <p:nvPr/>
        </p:nvSpPr>
        <p:spPr>
          <a:xfrm>
            <a:off x="381000" y="1700784"/>
            <a:ext cx="5690616" cy="246888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100" b="0" u="none" dirty="0">
                <a:solidFill>
                  <a:srgbClr val="625A61"/>
                </a:solidFill>
                <a:latin typeface="Arial"/>
              </a:rPr>
              <a:t>Global </a:t>
            </a:r>
            <a:r>
              <a:rPr lang="en-US" sz="1100" b="0" u="none" dirty="0">
                <a:solidFill>
                  <a:srgbClr val="3B363F"/>
                </a:solidFill>
                <a:latin typeface="Arial"/>
              </a:rPr>
              <a:t>GDP </a:t>
            </a:r>
            <a:r>
              <a:rPr lang="en-US" sz="1100" b="0" u="none" dirty="0">
                <a:solidFill>
                  <a:srgbClr val="625A61"/>
                </a:solidFill>
                <a:latin typeface="Arial"/>
              </a:rPr>
              <a:t>growth; </a:t>
            </a:r>
            <a:r>
              <a:rPr lang="en-US" sz="1100" b="0" u="none" dirty="0">
                <a:solidFill>
                  <a:srgbClr val="3B363F"/>
                </a:solidFill>
                <a:latin typeface="Arial"/>
              </a:rPr>
              <a:t>solid </a:t>
            </a:r>
            <a:r>
              <a:rPr lang="en-US" sz="1100" b="0" u="none" dirty="0">
                <a:solidFill>
                  <a:srgbClr val="625A61"/>
                </a:solidFill>
                <a:latin typeface="Arial"/>
              </a:rPr>
              <a:t>line - </a:t>
            </a:r>
            <a:r>
              <a:rPr lang="en-US" sz="1100" b="0" u="none" dirty="0">
                <a:solidFill>
                  <a:srgbClr val="3B363F"/>
                </a:solidFill>
                <a:latin typeface="Arial"/>
              </a:rPr>
              <a:t>5Y </a:t>
            </a:r>
            <a:r>
              <a:rPr lang="en-US" sz="1100" b="0" u="none" dirty="0" err="1">
                <a:solidFill>
                  <a:srgbClr val="625A61"/>
                </a:solidFill>
                <a:latin typeface="Arial"/>
              </a:rPr>
              <a:t>centred</a:t>
            </a:r>
            <a:r>
              <a:rPr lang="en-US" sz="1100" b="0" u="none" dirty="0">
                <a:solidFill>
                  <a:srgbClr val="625A61"/>
                </a:solidFill>
                <a:latin typeface="Arial"/>
              </a:rPr>
              <a:t> average; dotted line - annual growth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C823C0A-143A-2042-1BA3-55229871DF6B}"/>
              </a:ext>
            </a:extLst>
          </p:cNvPr>
          <p:cNvSpPr/>
          <p:nvPr/>
        </p:nvSpPr>
        <p:spPr>
          <a:xfrm>
            <a:off x="929640" y="2225040"/>
            <a:ext cx="1511808" cy="22250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900" b="0" u="none" dirty="0">
                <a:solidFill>
                  <a:srgbClr val="3B363F"/>
                </a:solidFill>
                <a:latin typeface="Arial"/>
              </a:rPr>
              <a:t>Global GDP Growth (%)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8B331FF-AA0E-EC00-7071-2D744F5A298B}"/>
              </a:ext>
            </a:extLst>
          </p:cNvPr>
          <p:cNvSpPr/>
          <p:nvPr/>
        </p:nvSpPr>
        <p:spPr>
          <a:xfrm>
            <a:off x="6858000" y="4901184"/>
            <a:ext cx="935736" cy="18897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0" u="none" dirty="0">
                <a:solidFill>
                  <a:srgbClr val="625A61"/>
                </a:solidFill>
                <a:latin typeface="Arial"/>
              </a:rPr>
              <a:t>PPP </a:t>
            </a:r>
            <a:r>
              <a:rPr lang="en-US" sz="900" b="0" u="none" dirty="0">
                <a:solidFill>
                  <a:srgbClr val="625A61"/>
                </a:solidFill>
                <a:latin typeface="Arial"/>
              </a:rPr>
              <a:t>Weighted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A19CF9D-5861-E917-228F-00C6CB536EA9}"/>
              </a:ext>
            </a:extLst>
          </p:cNvPr>
          <p:cNvSpPr/>
          <p:nvPr/>
        </p:nvSpPr>
        <p:spPr>
          <a:xfrm>
            <a:off x="6867144" y="5145024"/>
            <a:ext cx="1280160" cy="21336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900" b="0" u="none" dirty="0">
                <a:solidFill>
                  <a:srgbClr val="3B363F"/>
                </a:solidFill>
                <a:latin typeface="Arial"/>
              </a:rPr>
              <a:t>Market FX Weighted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0CC7FE7-5867-41F7-E5A4-1E20A5EABE25}"/>
              </a:ext>
            </a:extLst>
          </p:cNvPr>
          <p:cNvSpPr/>
          <p:nvPr/>
        </p:nvSpPr>
        <p:spPr>
          <a:xfrm>
            <a:off x="396240" y="5992368"/>
            <a:ext cx="3121152" cy="21945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0" u="none" dirty="0">
                <a:solidFill>
                  <a:srgbClr val="7F7F7F"/>
                </a:solidFill>
                <a:latin typeface="Arial Narrow"/>
              </a:rPr>
              <a:t>Source: Goldman Sachs Global Investment Research. IMF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728EDE7-376E-34C4-6EF6-7623A38DA42B}"/>
              </a:ext>
            </a:extLst>
          </p:cNvPr>
          <p:cNvSpPr/>
          <p:nvPr/>
        </p:nvSpPr>
        <p:spPr>
          <a:xfrm>
            <a:off x="4200144" y="5199888"/>
            <a:ext cx="542544" cy="18897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just"/>
            <a:r>
              <a:rPr lang="en-US" sz="950" b="0" u="none" dirty="0">
                <a:solidFill>
                  <a:srgbClr val="3B363F"/>
                </a:solidFill>
                <a:latin typeface="Times New Roman"/>
              </a:rPr>
              <a:t>Forecast</a:t>
            </a:r>
          </a:p>
        </p:txBody>
      </p:sp>
    </p:spTree>
    <p:extLst>
      <p:ext uri="{BB962C8B-B14F-4D97-AF65-F5344CB8AC3E}">
        <p14:creationId xmlns:p14="http://schemas.microsoft.com/office/powerpoint/2010/main" val="21409745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D6752-E8C7-76FB-99A4-43426EA9F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BA9367-D7EF-2636-98A4-DACC6F4130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32</a:t>
            </a:fld>
            <a:endParaRPr lang="en-GB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5A35BC9C-F0D0-8376-9644-3B7ADF480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68" y="1591056"/>
            <a:ext cx="7382256" cy="4590288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493A409B-9D9A-EA51-E00B-64103AE643F7}"/>
              </a:ext>
            </a:extLst>
          </p:cNvPr>
          <p:cNvSpPr/>
          <p:nvPr/>
        </p:nvSpPr>
        <p:spPr>
          <a:xfrm>
            <a:off x="1011936" y="1670304"/>
            <a:ext cx="627888" cy="30480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de" sz="2000" b="0" u="none">
                <a:latin typeface="Arial"/>
              </a:rPr>
              <a:t>USA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CD2FACD-7E5D-5D01-25D0-6F5B021C2981}"/>
              </a:ext>
            </a:extLst>
          </p:cNvPr>
          <p:cNvSpPr/>
          <p:nvPr/>
        </p:nvSpPr>
        <p:spPr>
          <a:xfrm>
            <a:off x="6403848" y="1917192"/>
            <a:ext cx="1286256" cy="44196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/>
            <a:r>
              <a:rPr lang="en-US" sz="1300" b="0" u="none" dirty="0">
                <a:latin typeface="Arial"/>
              </a:rPr>
              <a:t>GDP Growth Decomposition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1879F48-D5D1-E5F3-1B99-008A854F7C47}"/>
              </a:ext>
            </a:extLst>
          </p:cNvPr>
          <p:cNvSpPr/>
          <p:nvPr/>
        </p:nvSpPr>
        <p:spPr>
          <a:xfrm>
            <a:off x="2682240" y="5632704"/>
            <a:ext cx="643128" cy="201168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 b="0" u="none" dirty="0" err="1">
                <a:latin typeface="Arial"/>
              </a:rPr>
              <a:t>Labour</a:t>
            </a:r>
            <a:endParaRPr lang="en-US" sz="1200" b="0" u="none" dirty="0">
              <a:latin typeface="Arial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18E6087-3F46-20BF-3755-27F5E337FEBC}"/>
              </a:ext>
            </a:extLst>
          </p:cNvPr>
          <p:cNvSpPr/>
          <p:nvPr/>
        </p:nvSpPr>
        <p:spPr>
          <a:xfrm>
            <a:off x="3855720" y="5614416"/>
            <a:ext cx="621792" cy="216408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just"/>
            <a:r>
              <a:rPr lang="en-US" sz="1200" b="0" u="none" dirty="0">
                <a:latin typeface="Arial"/>
              </a:rPr>
              <a:t>Capital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63B47A1-0A51-B4E8-50CF-82031B9BDEE0}"/>
              </a:ext>
            </a:extLst>
          </p:cNvPr>
          <p:cNvSpPr/>
          <p:nvPr/>
        </p:nvSpPr>
        <p:spPr>
          <a:xfrm>
            <a:off x="5038344" y="5617464"/>
            <a:ext cx="957072" cy="24384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1300" b="0" u="none" dirty="0">
                <a:latin typeface="Arial"/>
              </a:rPr>
              <a:t>Productivity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FEAF624-5C48-5455-3525-AC367E724F98}"/>
              </a:ext>
            </a:extLst>
          </p:cNvPr>
          <p:cNvSpPr/>
          <p:nvPr/>
        </p:nvSpPr>
        <p:spPr>
          <a:xfrm>
            <a:off x="6583680" y="5614416"/>
            <a:ext cx="609600" cy="21945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ctr"/>
            <a:r>
              <a:rPr lang="en-US" sz="1300" b="0" u="none" dirty="0">
                <a:latin typeface="Arial"/>
              </a:rPr>
              <a:t>Growth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85F2C1F-7CC6-7E5A-A43C-C563F540AD57}"/>
              </a:ext>
            </a:extLst>
          </p:cNvPr>
          <p:cNvSpPr/>
          <p:nvPr/>
        </p:nvSpPr>
        <p:spPr>
          <a:xfrm>
            <a:off x="923544" y="5952744"/>
            <a:ext cx="2691384" cy="18897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0" u="none" dirty="0">
                <a:latin typeface="Arial Narrow"/>
              </a:rPr>
              <a:t>Source: Goldman Sachs Global Investment Research</a:t>
            </a:r>
          </a:p>
        </p:txBody>
      </p:sp>
    </p:spTree>
    <p:extLst>
      <p:ext uri="{BB962C8B-B14F-4D97-AF65-F5344CB8AC3E}">
        <p14:creationId xmlns:p14="http://schemas.microsoft.com/office/powerpoint/2010/main" val="36930203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51EE1-F182-F1D2-BBFF-20EC40376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Projections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07F71D-454F-C6B8-6A4F-64748AB6E6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33</a:t>
            </a:fld>
            <a:endParaRPr lang="en-GB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E91D84-2F9F-3D53-F980-469EEC355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91768"/>
            <a:ext cx="8400288" cy="512368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000550D-4FC1-0163-426A-F50D0ED917BC}"/>
              </a:ext>
            </a:extLst>
          </p:cNvPr>
          <p:cNvSpPr/>
          <p:nvPr/>
        </p:nvSpPr>
        <p:spPr>
          <a:xfrm>
            <a:off x="673608" y="1319784"/>
            <a:ext cx="393192" cy="17373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de" sz="1100" b="0" u="none" dirty="0">
                <a:latin typeface="Arial"/>
              </a:rPr>
              <a:t>USA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07CA23C-BED0-3FCC-D9D3-C0B182AC5ABD}"/>
              </a:ext>
            </a:extLst>
          </p:cNvPr>
          <p:cNvSpPr/>
          <p:nvPr/>
        </p:nvSpPr>
        <p:spPr>
          <a:xfrm>
            <a:off x="3553968" y="1456944"/>
            <a:ext cx="740664" cy="27127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>
              <a:lnSpc>
                <a:spcPct val="109000"/>
              </a:lnSpc>
            </a:pPr>
            <a:r>
              <a:rPr lang="en-US" sz="650" b="0" u="none" dirty="0">
                <a:latin typeface="Arial"/>
              </a:rPr>
              <a:t>GDP Growth Decomposition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A3FD019-6F5B-F145-4A44-E0C1B1DC9EB2}"/>
              </a:ext>
            </a:extLst>
          </p:cNvPr>
          <p:cNvSpPr/>
          <p:nvPr/>
        </p:nvSpPr>
        <p:spPr>
          <a:xfrm>
            <a:off x="4587240" y="1304544"/>
            <a:ext cx="381000" cy="18288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100" b="0" u="none">
                <a:latin typeface="Arial"/>
              </a:rPr>
              <a:t>CHN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03215E0-142C-B9A7-D3BA-1769DA109249}"/>
              </a:ext>
            </a:extLst>
          </p:cNvPr>
          <p:cNvSpPr/>
          <p:nvPr/>
        </p:nvSpPr>
        <p:spPr>
          <a:xfrm>
            <a:off x="7476744" y="1447800"/>
            <a:ext cx="722376" cy="280416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>
              <a:lnSpc>
                <a:spcPct val="106000"/>
              </a:lnSpc>
            </a:pPr>
            <a:r>
              <a:rPr lang="en-US" sz="650" b="0" u="none" dirty="0">
                <a:latin typeface="Arial"/>
              </a:rPr>
              <a:t>GDP Growth Decomposition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0A4A515-FF0F-41A9-C1DE-0FA4BAC2D3F0}"/>
              </a:ext>
            </a:extLst>
          </p:cNvPr>
          <p:cNvSpPr/>
          <p:nvPr/>
        </p:nvSpPr>
        <p:spPr>
          <a:xfrm>
            <a:off x="1594104" y="3456432"/>
            <a:ext cx="332232" cy="9753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650" b="0" u="none">
                <a:latin typeface="Arial"/>
              </a:rPr>
              <a:t>Labour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A6FC9FE-7BC0-3078-E70F-D24DF3284323}"/>
              </a:ext>
            </a:extLst>
          </p:cNvPr>
          <p:cNvSpPr/>
          <p:nvPr/>
        </p:nvSpPr>
        <p:spPr>
          <a:xfrm>
            <a:off x="2225040" y="3450336"/>
            <a:ext cx="338328" cy="118872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650" b="0" u="none">
                <a:latin typeface="Arial"/>
              </a:rPr>
              <a:t>Capital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25822DF-192B-C534-0CCB-5D0914A3E026}"/>
              </a:ext>
            </a:extLst>
          </p:cNvPr>
          <p:cNvSpPr/>
          <p:nvPr/>
        </p:nvSpPr>
        <p:spPr>
          <a:xfrm>
            <a:off x="2852928" y="3450336"/>
            <a:ext cx="512064" cy="109728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650" b="0" u="none" dirty="0">
                <a:latin typeface="Arial"/>
              </a:rPr>
              <a:t>Productivity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1B50BCF-FCBE-8748-B59C-45CA4BD49C28}"/>
              </a:ext>
            </a:extLst>
          </p:cNvPr>
          <p:cNvSpPr/>
          <p:nvPr/>
        </p:nvSpPr>
        <p:spPr>
          <a:xfrm>
            <a:off x="3669792" y="3444240"/>
            <a:ext cx="335280" cy="11582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650" b="0" u="none">
                <a:latin typeface="Arial"/>
              </a:rPr>
              <a:t>Growth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6E8A7A9-0AE6-2DBC-DF3C-7A58E2AC6D1C}"/>
              </a:ext>
            </a:extLst>
          </p:cNvPr>
          <p:cNvSpPr/>
          <p:nvPr/>
        </p:nvSpPr>
        <p:spPr>
          <a:xfrm>
            <a:off x="5501640" y="3444240"/>
            <a:ext cx="332232" cy="11582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650" b="0" u="none">
                <a:latin typeface="Arial"/>
              </a:rPr>
              <a:t>Labour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62BDFF9-25BC-504B-33B0-B5FD8C22950D}"/>
              </a:ext>
            </a:extLst>
          </p:cNvPr>
          <p:cNvSpPr/>
          <p:nvPr/>
        </p:nvSpPr>
        <p:spPr>
          <a:xfrm>
            <a:off x="6135624" y="3450336"/>
            <a:ext cx="341376" cy="118872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just"/>
            <a:r>
              <a:rPr lang="en-US" sz="650" b="0" u="none">
                <a:latin typeface="Arial"/>
              </a:rPr>
              <a:t>Capital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CD9E761-CEEA-C421-C05B-C7535D32B10D}"/>
              </a:ext>
            </a:extLst>
          </p:cNvPr>
          <p:cNvSpPr/>
          <p:nvPr/>
        </p:nvSpPr>
        <p:spPr>
          <a:xfrm>
            <a:off x="6760464" y="3444240"/>
            <a:ext cx="533400" cy="124968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650" b="0" u="none">
                <a:latin typeface="Arial"/>
              </a:rPr>
              <a:t>Productivity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E87F1B5-2583-7AA3-7F31-49B0C39C222C}"/>
              </a:ext>
            </a:extLst>
          </p:cNvPr>
          <p:cNvSpPr/>
          <p:nvPr/>
        </p:nvSpPr>
        <p:spPr>
          <a:xfrm>
            <a:off x="7586472" y="3444240"/>
            <a:ext cx="353568" cy="13106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600" b="0" u="none">
                <a:latin typeface="Arial"/>
              </a:rPr>
              <a:t>Growth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B0CB4BA-DCC5-90E1-B853-85FB5D921AB0}"/>
              </a:ext>
            </a:extLst>
          </p:cNvPr>
          <p:cNvSpPr/>
          <p:nvPr/>
        </p:nvSpPr>
        <p:spPr>
          <a:xfrm>
            <a:off x="701040" y="3663696"/>
            <a:ext cx="347472" cy="16154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100" b="0" u="none">
                <a:latin typeface="Arial"/>
              </a:rPr>
              <a:t>BRA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92C0CC5-092E-7C25-2523-002000BE7FD0}"/>
              </a:ext>
            </a:extLst>
          </p:cNvPr>
          <p:cNvSpPr/>
          <p:nvPr/>
        </p:nvSpPr>
        <p:spPr>
          <a:xfrm>
            <a:off x="3575304" y="3782568"/>
            <a:ext cx="731520" cy="246888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>
              <a:lnSpc>
                <a:spcPct val="106000"/>
              </a:lnSpc>
            </a:pPr>
            <a:r>
              <a:rPr lang="en-US" sz="650" b="0" u="none" dirty="0">
                <a:latin typeface="Arial"/>
              </a:rPr>
              <a:t>GDP Growth Decomposition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9C5C4C7-80C9-C90F-68DA-C4767E0EC671}"/>
              </a:ext>
            </a:extLst>
          </p:cNvPr>
          <p:cNvSpPr/>
          <p:nvPr/>
        </p:nvSpPr>
        <p:spPr>
          <a:xfrm>
            <a:off x="4587240" y="3663696"/>
            <a:ext cx="341376" cy="15240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ctr"/>
            <a:r>
              <a:rPr lang="en-US" sz="1100" b="0" u="none">
                <a:latin typeface="Arial"/>
              </a:rPr>
              <a:t>ZAF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F794AA0-B0A5-3FB0-3B0D-020C8526F8CD}"/>
              </a:ext>
            </a:extLst>
          </p:cNvPr>
          <p:cNvSpPr/>
          <p:nvPr/>
        </p:nvSpPr>
        <p:spPr>
          <a:xfrm>
            <a:off x="7476744" y="3791712"/>
            <a:ext cx="749808" cy="246888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>
              <a:lnSpc>
                <a:spcPct val="106000"/>
              </a:lnSpc>
            </a:pPr>
            <a:r>
              <a:rPr lang="en-US" sz="650" b="0" u="none" dirty="0">
                <a:latin typeface="Arial"/>
              </a:rPr>
              <a:t>GDP Growth Decomposition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E2911D2-6548-BD4B-9202-729546302456}"/>
              </a:ext>
            </a:extLst>
          </p:cNvPr>
          <p:cNvSpPr/>
          <p:nvPr/>
        </p:nvSpPr>
        <p:spPr>
          <a:xfrm>
            <a:off x="1581912" y="5785104"/>
            <a:ext cx="332232" cy="10668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650" b="0" u="none" dirty="0" err="1">
                <a:latin typeface="Arial"/>
              </a:rPr>
              <a:t>Labour</a:t>
            </a:r>
            <a:endParaRPr lang="en-US" sz="650" b="0" u="none" dirty="0">
              <a:latin typeface="Arial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D9DA8A0-BCEC-4F5A-F648-352F2EA3BAB5}"/>
              </a:ext>
            </a:extLst>
          </p:cNvPr>
          <p:cNvSpPr/>
          <p:nvPr/>
        </p:nvSpPr>
        <p:spPr>
          <a:xfrm>
            <a:off x="2209800" y="5782056"/>
            <a:ext cx="323088" cy="11277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650" b="0" u="none">
                <a:latin typeface="Arial"/>
              </a:rPr>
              <a:t>Capital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3331288-F794-37C3-D64E-44105CFE8DA9}"/>
              </a:ext>
            </a:extLst>
          </p:cNvPr>
          <p:cNvSpPr/>
          <p:nvPr/>
        </p:nvSpPr>
        <p:spPr>
          <a:xfrm>
            <a:off x="2846832" y="5791200"/>
            <a:ext cx="542544" cy="12801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650" b="0" u="none">
                <a:latin typeface="Arial"/>
              </a:rPr>
              <a:t>Productivity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97E9108-0B83-B539-05B7-2E120870E070}"/>
              </a:ext>
            </a:extLst>
          </p:cNvPr>
          <p:cNvSpPr/>
          <p:nvPr/>
        </p:nvSpPr>
        <p:spPr>
          <a:xfrm>
            <a:off x="3672840" y="5785104"/>
            <a:ext cx="347472" cy="1005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just"/>
            <a:r>
              <a:rPr lang="en-US" sz="600" b="0" u="none">
                <a:latin typeface="Arial"/>
              </a:rPr>
              <a:t>Growth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A61DCBE-E7D0-61E7-DCD1-74AC31F7296F}"/>
              </a:ext>
            </a:extLst>
          </p:cNvPr>
          <p:cNvSpPr/>
          <p:nvPr/>
        </p:nvSpPr>
        <p:spPr>
          <a:xfrm>
            <a:off x="5501640" y="5785104"/>
            <a:ext cx="341376" cy="109728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650" b="0" u="none">
                <a:latin typeface="Arial"/>
              </a:rPr>
              <a:t>Labour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9F288A1-D07F-C42D-0B50-F580CF652B90}"/>
              </a:ext>
            </a:extLst>
          </p:cNvPr>
          <p:cNvSpPr/>
          <p:nvPr/>
        </p:nvSpPr>
        <p:spPr>
          <a:xfrm>
            <a:off x="6129528" y="5785104"/>
            <a:ext cx="323088" cy="11582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ctr"/>
            <a:r>
              <a:rPr lang="en-US" sz="650" b="0" u="none">
                <a:latin typeface="Arial"/>
              </a:rPr>
              <a:t>Capital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32F940D-6DCA-0105-3478-2AE6E7BEA55E}"/>
              </a:ext>
            </a:extLst>
          </p:cNvPr>
          <p:cNvSpPr/>
          <p:nvPr/>
        </p:nvSpPr>
        <p:spPr>
          <a:xfrm>
            <a:off x="6763512" y="5775960"/>
            <a:ext cx="518160" cy="13106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650" b="0" u="none">
                <a:latin typeface="Arial"/>
              </a:rPr>
              <a:t>Productivity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9613C2F-3884-422C-4284-0BE115742EFC}"/>
              </a:ext>
            </a:extLst>
          </p:cNvPr>
          <p:cNvSpPr/>
          <p:nvPr/>
        </p:nvSpPr>
        <p:spPr>
          <a:xfrm>
            <a:off x="7592568" y="5782056"/>
            <a:ext cx="350520" cy="118872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650" b="0" u="none">
                <a:latin typeface="Arial"/>
              </a:rPr>
              <a:t>Growth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97AACB0-AA67-E202-2109-6302DB3B3E33}"/>
              </a:ext>
            </a:extLst>
          </p:cNvPr>
          <p:cNvSpPr/>
          <p:nvPr/>
        </p:nvSpPr>
        <p:spPr>
          <a:xfrm>
            <a:off x="420624" y="6111240"/>
            <a:ext cx="2209800" cy="15849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700" b="0" u="none" dirty="0">
                <a:latin typeface="Arial"/>
              </a:rPr>
              <a:t>Source: Goldman Sachs Global Investment Research</a:t>
            </a:r>
          </a:p>
        </p:txBody>
      </p:sp>
    </p:spTree>
    <p:extLst>
      <p:ext uri="{BB962C8B-B14F-4D97-AF65-F5344CB8AC3E}">
        <p14:creationId xmlns:p14="http://schemas.microsoft.com/office/powerpoint/2010/main" val="32655064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9E01-3FA8-99E8-AB81-81FE7002B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3F2768-6C37-22A3-8FB7-51C0AF5564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34</a:t>
            </a:fld>
            <a:endParaRPr lang="en-GB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0BE88D-E29E-808C-F96B-EE3ACCA33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32" y="1295400"/>
            <a:ext cx="7543800" cy="504748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E909D6B-658A-E64B-73B9-E7F31453A2C4}"/>
              </a:ext>
            </a:extLst>
          </p:cNvPr>
          <p:cNvSpPr/>
          <p:nvPr/>
        </p:nvSpPr>
        <p:spPr>
          <a:xfrm>
            <a:off x="1386840" y="1508760"/>
            <a:ext cx="1871472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0" u="none" dirty="0">
                <a:latin typeface="Arial"/>
              </a:rPr>
              <a:t>GDP Per Capita Growth (%)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0EDBD5D-4E63-2F29-1CDE-5ADAE8ADFBC6}"/>
              </a:ext>
            </a:extLst>
          </p:cNvPr>
          <p:cNvSpPr/>
          <p:nvPr/>
        </p:nvSpPr>
        <p:spPr>
          <a:xfrm>
            <a:off x="5623560" y="1874520"/>
            <a:ext cx="1033272" cy="19812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ctr"/>
            <a:r>
              <a:rPr lang="en-US" sz="1200" b="0" u="none">
                <a:latin typeface="Arial"/>
              </a:rPr>
              <a:t>Asia (ex. DM)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0599721-2383-28C3-07D2-EAB8803303CE}"/>
              </a:ext>
            </a:extLst>
          </p:cNvPr>
          <p:cNvSpPr/>
          <p:nvPr/>
        </p:nvSpPr>
        <p:spPr>
          <a:xfrm>
            <a:off x="5656137" y="2225040"/>
            <a:ext cx="765048" cy="15240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 b="0" u="none" dirty="0">
                <a:latin typeface="Arial"/>
              </a:rPr>
              <a:t>CEEMEA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35A9324-A90E-F1AA-C5E7-4144DE2CE3A6}"/>
              </a:ext>
            </a:extLst>
          </p:cNvPr>
          <p:cNvSpPr/>
          <p:nvPr/>
        </p:nvSpPr>
        <p:spPr>
          <a:xfrm>
            <a:off x="7126224" y="1868424"/>
            <a:ext cx="332232" cy="18288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1200" b="0" u="none">
                <a:latin typeface="Arial"/>
              </a:rPr>
              <a:t>DM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F341480-88FB-5F08-E207-C59651C7384F}"/>
              </a:ext>
            </a:extLst>
          </p:cNvPr>
          <p:cNvSpPr/>
          <p:nvPr/>
        </p:nvSpPr>
        <p:spPr>
          <a:xfrm>
            <a:off x="7132320" y="2225040"/>
            <a:ext cx="512064" cy="185928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1200" b="0" u="none">
                <a:latin typeface="Arial"/>
              </a:rPr>
              <a:t>LatAm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A162A9A-8D28-203C-2BC1-2207685723BA}"/>
              </a:ext>
            </a:extLst>
          </p:cNvPr>
          <p:cNvSpPr/>
          <p:nvPr/>
        </p:nvSpPr>
        <p:spPr>
          <a:xfrm>
            <a:off x="6882384" y="2523744"/>
            <a:ext cx="1219200" cy="21945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1000" b="0" u="none">
                <a:latin typeface="Arial"/>
              </a:rPr>
              <a:t>All (ex.</a:t>
            </a:r>
            <a:r>
              <a:rPr lang="zh-CN" sz="1000" b="0" u="none">
                <a:latin typeface="Arial"/>
                <a:ea typeface="Arial"/>
              </a:rPr>
              <a:t> </a:t>
            </a:r>
            <a:r>
              <a:rPr lang="en-US" sz="1000" b="0" u="none">
                <a:latin typeface="Arial"/>
              </a:rPr>
              <a:t>CHN&amp;IND)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071BA52-715A-4641-E575-8531DC1FCD99}"/>
              </a:ext>
            </a:extLst>
          </p:cNvPr>
          <p:cNvSpPr/>
          <p:nvPr/>
        </p:nvSpPr>
        <p:spPr>
          <a:xfrm>
            <a:off x="5797296" y="2526792"/>
            <a:ext cx="249936" cy="20726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1000" b="0" u="none">
                <a:latin typeface="Arial"/>
              </a:rPr>
              <a:t>All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97532B8-2A53-4B2A-FCC5-2B4525947AC2}"/>
              </a:ext>
            </a:extLst>
          </p:cNvPr>
          <p:cNvSpPr/>
          <p:nvPr/>
        </p:nvSpPr>
        <p:spPr>
          <a:xfrm>
            <a:off x="5495544" y="5754624"/>
            <a:ext cx="2200656" cy="21336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0" u="none" dirty="0">
                <a:latin typeface="Arial"/>
              </a:rPr>
              <a:t>Initial GDP Per Capita (US =100)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B600650-1912-0587-F197-1562551BB71B}"/>
              </a:ext>
            </a:extLst>
          </p:cNvPr>
          <p:cNvSpPr/>
          <p:nvPr/>
        </p:nvSpPr>
        <p:spPr>
          <a:xfrm>
            <a:off x="877824" y="6403848"/>
            <a:ext cx="2712720" cy="216408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0" u="none" dirty="0">
                <a:latin typeface="Arial Narrow"/>
              </a:rPr>
              <a:t>Source: Goldman Sachs Global Investment Research</a:t>
            </a:r>
          </a:p>
        </p:txBody>
      </p:sp>
    </p:spTree>
    <p:extLst>
      <p:ext uri="{BB962C8B-B14F-4D97-AF65-F5344CB8AC3E}">
        <p14:creationId xmlns:p14="http://schemas.microsoft.com/office/powerpoint/2010/main" val="966747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9E01-3FA8-99E8-AB81-81FE7002B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15142E-E3F9-3F46-4063-3B238D50A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" y="1286256"/>
            <a:ext cx="8964168" cy="503834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D8B6C22-0454-DCDA-86BD-4BB23E656589}"/>
              </a:ext>
            </a:extLst>
          </p:cNvPr>
          <p:cNvSpPr/>
          <p:nvPr/>
        </p:nvSpPr>
        <p:spPr>
          <a:xfrm>
            <a:off x="496824" y="1405128"/>
            <a:ext cx="1088136" cy="11277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600" b="0" u="none" dirty="0">
                <a:latin typeface="Arial"/>
              </a:rPr>
              <a:t>GDP Per Capita Growth (%)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219604C-0D96-D0EF-0FF4-82E20B5FBA1E}"/>
              </a:ext>
            </a:extLst>
          </p:cNvPr>
          <p:cNvSpPr/>
          <p:nvPr/>
        </p:nvSpPr>
        <p:spPr>
          <a:xfrm>
            <a:off x="2977896" y="1572768"/>
            <a:ext cx="624840" cy="13716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650" b="0" u="none">
                <a:latin typeface="Arial"/>
              </a:rPr>
              <a:t>Asia (ex. DM)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70F4156-EEB6-7A7C-EEA6-7EA3B86FB882}"/>
              </a:ext>
            </a:extLst>
          </p:cNvPr>
          <p:cNvSpPr/>
          <p:nvPr/>
        </p:nvSpPr>
        <p:spPr>
          <a:xfrm>
            <a:off x="3870960" y="1578864"/>
            <a:ext cx="188976" cy="118872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600" b="0" u="none">
                <a:latin typeface="Arial"/>
              </a:rPr>
              <a:t>DM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5E9AC29-0D04-C71D-C46A-799954382529}"/>
              </a:ext>
            </a:extLst>
          </p:cNvPr>
          <p:cNvSpPr/>
          <p:nvPr/>
        </p:nvSpPr>
        <p:spPr>
          <a:xfrm>
            <a:off x="2971800" y="1758696"/>
            <a:ext cx="451104" cy="118872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600" b="0" u="none">
                <a:latin typeface="Arial"/>
              </a:rPr>
              <a:t>CEEMEA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8C59F6C-BCCA-F106-0248-C8202F86938C}"/>
              </a:ext>
            </a:extLst>
          </p:cNvPr>
          <p:cNvSpPr/>
          <p:nvPr/>
        </p:nvSpPr>
        <p:spPr>
          <a:xfrm>
            <a:off x="3069336" y="1917192"/>
            <a:ext cx="176784" cy="9753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600" b="0" u="none">
                <a:latin typeface="Arial"/>
              </a:rPr>
              <a:t>All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AE3F6C4-CB98-FFFB-F9A9-6D78DFB183C8}"/>
              </a:ext>
            </a:extLst>
          </p:cNvPr>
          <p:cNvSpPr/>
          <p:nvPr/>
        </p:nvSpPr>
        <p:spPr>
          <a:xfrm>
            <a:off x="3849624" y="1773936"/>
            <a:ext cx="329184" cy="9753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600" b="0" u="none" dirty="0" err="1">
                <a:latin typeface="Arial"/>
              </a:rPr>
              <a:t>LatAm</a:t>
            </a:r>
            <a:endParaRPr lang="en-US" sz="600" b="0" u="none" dirty="0">
              <a:latin typeface="Arial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08CEC0D-1608-4DC5-7B82-60B6773D430B}"/>
              </a:ext>
            </a:extLst>
          </p:cNvPr>
          <p:cNvSpPr/>
          <p:nvPr/>
        </p:nvSpPr>
        <p:spPr>
          <a:xfrm>
            <a:off x="3727704" y="1917192"/>
            <a:ext cx="697992" cy="11277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600" b="0" u="none">
                <a:latin typeface="Arial"/>
              </a:rPr>
              <a:t>All (ex. CHN&amp;IND)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138DD6F-7781-B733-85DF-86EC08C7EB90}"/>
              </a:ext>
            </a:extLst>
          </p:cNvPr>
          <p:cNvSpPr/>
          <p:nvPr/>
        </p:nvSpPr>
        <p:spPr>
          <a:xfrm>
            <a:off x="2910840" y="3505200"/>
            <a:ext cx="1304544" cy="109728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600" b="0" u="none" dirty="0">
                <a:latin typeface="Arial"/>
              </a:rPr>
              <a:t>Initial GDP Per Capita (US = 100)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607E4E0-4CB4-B8F8-10E7-E38CF39F4ED6}"/>
              </a:ext>
            </a:extLst>
          </p:cNvPr>
          <p:cNvSpPr/>
          <p:nvPr/>
        </p:nvSpPr>
        <p:spPr>
          <a:xfrm>
            <a:off x="5013960" y="1414272"/>
            <a:ext cx="1091184" cy="1005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600" b="0" u="none" dirty="0">
                <a:latin typeface="Arial"/>
              </a:rPr>
              <a:t>GDP Per Capita Growth (%)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F359B28-DDD0-5B40-17EF-927560F109B8}"/>
              </a:ext>
            </a:extLst>
          </p:cNvPr>
          <p:cNvSpPr/>
          <p:nvPr/>
        </p:nvSpPr>
        <p:spPr>
          <a:xfrm>
            <a:off x="7507224" y="1566672"/>
            <a:ext cx="609600" cy="149352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650" b="0" u="none">
                <a:latin typeface="Arial"/>
              </a:rPr>
              <a:t>Asia (ex. DM)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239FEB1-B641-AC34-1578-FBDC88959C26}"/>
              </a:ext>
            </a:extLst>
          </p:cNvPr>
          <p:cNvSpPr/>
          <p:nvPr/>
        </p:nvSpPr>
        <p:spPr>
          <a:xfrm>
            <a:off x="7516368" y="1780032"/>
            <a:ext cx="448056" cy="10668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600" b="0" u="none" dirty="0">
                <a:latin typeface="Arial"/>
              </a:rPr>
              <a:t>CEEMEA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42C3DBF-CB32-0146-886B-778623D566B1}"/>
              </a:ext>
            </a:extLst>
          </p:cNvPr>
          <p:cNvSpPr/>
          <p:nvPr/>
        </p:nvSpPr>
        <p:spPr>
          <a:xfrm>
            <a:off x="7610856" y="1920240"/>
            <a:ext cx="152400" cy="88392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600" b="0" u="none">
                <a:latin typeface="Arial"/>
              </a:rPr>
              <a:t>All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23894CB-5AC1-6DBE-A42F-185E4303F978}"/>
              </a:ext>
            </a:extLst>
          </p:cNvPr>
          <p:cNvSpPr/>
          <p:nvPr/>
        </p:nvSpPr>
        <p:spPr>
          <a:xfrm>
            <a:off x="8397240" y="1581912"/>
            <a:ext cx="204216" cy="109728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600" b="0" u="none">
                <a:latin typeface="Arial"/>
              </a:rPr>
              <a:t>DM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FBD4324-2B89-EDF5-ACAF-9B87A0FD3D01}"/>
              </a:ext>
            </a:extLst>
          </p:cNvPr>
          <p:cNvSpPr/>
          <p:nvPr/>
        </p:nvSpPr>
        <p:spPr>
          <a:xfrm>
            <a:off x="8372856" y="1780032"/>
            <a:ext cx="347472" cy="88392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600" b="0" u="none">
                <a:latin typeface="Arial"/>
              </a:rPr>
              <a:t>LatAm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0DF2629-13EC-4BB4-19BB-F09F514AED71}"/>
              </a:ext>
            </a:extLst>
          </p:cNvPr>
          <p:cNvSpPr/>
          <p:nvPr/>
        </p:nvSpPr>
        <p:spPr>
          <a:xfrm>
            <a:off x="8235696" y="1911096"/>
            <a:ext cx="713232" cy="109728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600" b="0" u="none">
                <a:latin typeface="Arial"/>
              </a:rPr>
              <a:t>All (ex. CHN&amp;IND)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5922585-E5DA-081B-5290-DF25320CC753}"/>
              </a:ext>
            </a:extLst>
          </p:cNvPr>
          <p:cNvSpPr/>
          <p:nvPr/>
        </p:nvSpPr>
        <p:spPr>
          <a:xfrm>
            <a:off x="7415784" y="3511296"/>
            <a:ext cx="1319784" cy="103632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600" b="0" u="none" dirty="0">
                <a:latin typeface="Arial"/>
              </a:rPr>
              <a:t>Initial GDP Per Capita (US = 100)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3672C90-C120-9141-5CB8-9B7170AD59ED}"/>
              </a:ext>
            </a:extLst>
          </p:cNvPr>
          <p:cNvSpPr/>
          <p:nvPr/>
        </p:nvSpPr>
        <p:spPr>
          <a:xfrm>
            <a:off x="496824" y="3913632"/>
            <a:ext cx="1078992" cy="109728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600" b="0" u="none" dirty="0">
                <a:latin typeface="Arial"/>
              </a:rPr>
              <a:t>GDP Per Capita Growth (%)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81769EF-BA17-DA34-F901-8F676E2D15F0}"/>
              </a:ext>
            </a:extLst>
          </p:cNvPr>
          <p:cNvSpPr/>
          <p:nvPr/>
        </p:nvSpPr>
        <p:spPr>
          <a:xfrm>
            <a:off x="2977896" y="4078224"/>
            <a:ext cx="612648" cy="12801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650" b="0" u="none">
                <a:latin typeface="Arial"/>
              </a:rPr>
              <a:t>Asia (ex. DM)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348ED65-16E9-7783-E23C-4AE68B247795}"/>
              </a:ext>
            </a:extLst>
          </p:cNvPr>
          <p:cNvSpPr/>
          <p:nvPr/>
        </p:nvSpPr>
        <p:spPr>
          <a:xfrm>
            <a:off x="2965704" y="4261104"/>
            <a:ext cx="454152" cy="12192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600" b="0" u="none">
                <a:latin typeface="Arial"/>
              </a:rPr>
              <a:t>CEEMEA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65281EB-2335-801B-8A1A-6F709BE9E43B}"/>
              </a:ext>
            </a:extLst>
          </p:cNvPr>
          <p:cNvSpPr/>
          <p:nvPr/>
        </p:nvSpPr>
        <p:spPr>
          <a:xfrm>
            <a:off x="3057144" y="4413504"/>
            <a:ext cx="158496" cy="9144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600" b="0" u="none">
                <a:latin typeface="Arial"/>
              </a:rPr>
              <a:t>All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5CE0C59-F460-9176-1572-5DFEDF16931C}"/>
              </a:ext>
            </a:extLst>
          </p:cNvPr>
          <p:cNvSpPr/>
          <p:nvPr/>
        </p:nvSpPr>
        <p:spPr>
          <a:xfrm>
            <a:off x="3861816" y="4066032"/>
            <a:ext cx="216408" cy="11582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600" b="0" u="none">
                <a:latin typeface="Arial"/>
              </a:rPr>
              <a:t>DM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B20498E-BCAF-3076-695F-800F90F95709}"/>
              </a:ext>
            </a:extLst>
          </p:cNvPr>
          <p:cNvSpPr/>
          <p:nvPr/>
        </p:nvSpPr>
        <p:spPr>
          <a:xfrm>
            <a:off x="3867912" y="4273296"/>
            <a:ext cx="295656" cy="88392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600" b="0" u="none">
                <a:latin typeface="Arial"/>
              </a:rPr>
              <a:t>LatAm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1A46F26-94C8-4B3C-098F-C2D7A28E5890}"/>
              </a:ext>
            </a:extLst>
          </p:cNvPr>
          <p:cNvSpPr/>
          <p:nvPr/>
        </p:nvSpPr>
        <p:spPr>
          <a:xfrm>
            <a:off x="3706368" y="4413504"/>
            <a:ext cx="719328" cy="109728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600" b="0" u="none">
                <a:latin typeface="Arial"/>
              </a:rPr>
              <a:t>All (ex. CHN&amp;IND)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6037242-74E0-239F-B7B8-066D3F82CB5D}"/>
              </a:ext>
            </a:extLst>
          </p:cNvPr>
          <p:cNvSpPr/>
          <p:nvPr/>
        </p:nvSpPr>
        <p:spPr>
          <a:xfrm>
            <a:off x="2895600" y="5992368"/>
            <a:ext cx="1328928" cy="118872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600" b="0" u="none" dirty="0">
                <a:latin typeface="Arial"/>
              </a:rPr>
              <a:t>Initial GDP Per Capita (US =</a:t>
            </a:r>
            <a:r>
              <a:rPr lang="zh-CN" sz="600" b="0" u="none" dirty="0">
                <a:latin typeface="Arial"/>
                <a:ea typeface="Arial"/>
              </a:rPr>
              <a:t> </a:t>
            </a:r>
            <a:r>
              <a:rPr lang="en-US" sz="600" b="0" u="none" dirty="0">
                <a:latin typeface="Arial"/>
              </a:rPr>
              <a:t>100)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ECF0BCA-0680-98E7-41C8-46CA9B113B74}"/>
              </a:ext>
            </a:extLst>
          </p:cNvPr>
          <p:cNvSpPr/>
          <p:nvPr/>
        </p:nvSpPr>
        <p:spPr>
          <a:xfrm>
            <a:off x="5013960" y="3907536"/>
            <a:ext cx="1115568" cy="11582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600" b="0" u="none" dirty="0">
                <a:latin typeface="Arial"/>
              </a:rPr>
              <a:t>GDP Per Capita Growth (%)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4D939A6-3C96-26F9-AF8C-2E156098E02B}"/>
              </a:ext>
            </a:extLst>
          </p:cNvPr>
          <p:cNvSpPr/>
          <p:nvPr/>
        </p:nvSpPr>
        <p:spPr>
          <a:xfrm>
            <a:off x="7522464" y="4078224"/>
            <a:ext cx="582168" cy="12801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650" b="0" u="none">
                <a:latin typeface="Arial"/>
              </a:rPr>
              <a:t>Asia (ex. DM)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DE8CE46-C306-2B08-812A-D86C5A3CBE5F}"/>
              </a:ext>
            </a:extLst>
          </p:cNvPr>
          <p:cNvSpPr/>
          <p:nvPr/>
        </p:nvSpPr>
        <p:spPr>
          <a:xfrm>
            <a:off x="7501128" y="4273296"/>
            <a:ext cx="451104" cy="109728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600" b="0" u="none" dirty="0">
                <a:latin typeface="Arial"/>
              </a:rPr>
              <a:t>CEEMEA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73BDB61-3BEC-4EE5-D246-CF18F43DABF5}"/>
              </a:ext>
            </a:extLst>
          </p:cNvPr>
          <p:cNvSpPr/>
          <p:nvPr/>
        </p:nvSpPr>
        <p:spPr>
          <a:xfrm>
            <a:off x="7586472" y="4413504"/>
            <a:ext cx="179832" cy="103632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600" b="0" u="none">
                <a:latin typeface="Arial"/>
              </a:rPr>
              <a:t>All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C2163CC-2E20-3CCB-E476-4FE95AB83D42}"/>
              </a:ext>
            </a:extLst>
          </p:cNvPr>
          <p:cNvSpPr/>
          <p:nvPr/>
        </p:nvSpPr>
        <p:spPr>
          <a:xfrm>
            <a:off x="8388096" y="4078224"/>
            <a:ext cx="195072" cy="11277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600" b="0" u="none">
                <a:latin typeface="Arial"/>
              </a:rPr>
              <a:t>DM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16A61D3-8501-3287-3750-6C1A03F013E3}"/>
              </a:ext>
            </a:extLst>
          </p:cNvPr>
          <p:cNvSpPr/>
          <p:nvPr/>
        </p:nvSpPr>
        <p:spPr>
          <a:xfrm>
            <a:off x="8369808" y="4273296"/>
            <a:ext cx="344424" cy="9753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600" b="0" u="none">
                <a:latin typeface="Arial"/>
              </a:rPr>
              <a:t>LatAm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5D4488D-412A-8A55-0A01-2B8B01853E11}"/>
              </a:ext>
            </a:extLst>
          </p:cNvPr>
          <p:cNvSpPr/>
          <p:nvPr/>
        </p:nvSpPr>
        <p:spPr>
          <a:xfrm>
            <a:off x="8235696" y="4413504"/>
            <a:ext cx="719328" cy="103632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600" b="0" u="none">
                <a:latin typeface="Arial"/>
              </a:rPr>
              <a:t>All (ex. CHN&amp;IND)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62D4D90-E194-2850-06BD-63F3B5A01ADB}"/>
              </a:ext>
            </a:extLst>
          </p:cNvPr>
          <p:cNvSpPr/>
          <p:nvPr/>
        </p:nvSpPr>
        <p:spPr>
          <a:xfrm>
            <a:off x="7434072" y="5992368"/>
            <a:ext cx="1307592" cy="118872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600" b="0" u="none">
                <a:latin typeface="Arial"/>
              </a:rPr>
              <a:t>Initial GDP Per Capita (US = 100)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4D8098A-39D0-ECB0-A8E6-E2CCC23B9C10}"/>
              </a:ext>
            </a:extLst>
          </p:cNvPr>
          <p:cNvSpPr/>
          <p:nvPr/>
        </p:nvSpPr>
        <p:spPr>
          <a:xfrm>
            <a:off x="88392" y="6367272"/>
            <a:ext cx="2706624" cy="19202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0" u="none" dirty="0">
                <a:latin typeface="Arial Narrow"/>
              </a:rPr>
              <a:t>Source: Goldman Sachs Global Investment Research</a:t>
            </a:r>
          </a:p>
        </p:txBody>
      </p:sp>
    </p:spTree>
    <p:extLst>
      <p:ext uri="{BB962C8B-B14F-4D97-AF65-F5344CB8AC3E}">
        <p14:creationId xmlns:p14="http://schemas.microsoft.com/office/powerpoint/2010/main" val="39537127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345AA-2B02-D4FE-7D15-4AD24FF7E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Across-Country Inequality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678D5-2D04-4685-7F26-BEE141DAA9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36</a:t>
            </a:fld>
            <a:endParaRPr lang="en-GB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9B03BA-C0A0-082F-AEA9-108B41AAC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24" y="1487424"/>
            <a:ext cx="6172200" cy="423672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CB39105-FCA6-8C6C-0A83-77E743E18A41}"/>
              </a:ext>
            </a:extLst>
          </p:cNvPr>
          <p:cNvSpPr/>
          <p:nvPr/>
        </p:nvSpPr>
        <p:spPr>
          <a:xfrm>
            <a:off x="1645920" y="2517648"/>
            <a:ext cx="222504" cy="1819656"/>
          </a:xfrm>
          <a:prstGeom prst="rect">
            <a:avLst/>
          </a:prstGeom>
          <a:solidFill>
            <a:srgbClr val="FFFFFF"/>
          </a:solidFill>
        </p:spPr>
        <p:txBody>
          <a:bodyPr vert="vert270" wrap="none" lIns="0" tIns="0" rIns="0" bIns="0">
            <a:noAutofit/>
          </a:bodyPr>
          <a:lstStyle/>
          <a:p>
            <a:pPr indent="0"/>
            <a:r>
              <a:rPr lang="en-US" sz="1200" b="0" u="none" dirty="0">
                <a:solidFill>
                  <a:srgbClr val="3B363F"/>
                </a:solidFill>
                <a:latin typeface="Arial"/>
              </a:rPr>
              <a:t>Share </a:t>
            </a:r>
            <a:r>
              <a:rPr lang="en-US" sz="1200" b="0" u="none" dirty="0">
                <a:latin typeface="Arial"/>
              </a:rPr>
              <a:t>in </a:t>
            </a:r>
            <a:r>
              <a:rPr lang="en-US" sz="1200" b="0" u="none" dirty="0">
                <a:solidFill>
                  <a:srgbClr val="3B363F"/>
                </a:solidFill>
                <a:latin typeface="Arial"/>
              </a:rPr>
              <a:t>Global GDP (%)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196B52-C35B-08B1-AA82-D302F38C259C}"/>
              </a:ext>
            </a:extLst>
          </p:cNvPr>
          <p:cNvSpPr/>
          <p:nvPr/>
        </p:nvSpPr>
        <p:spPr>
          <a:xfrm>
            <a:off x="4041648" y="5367528"/>
            <a:ext cx="1560576" cy="25908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 b="0" u="none">
                <a:solidFill>
                  <a:srgbClr val="3B363F"/>
                </a:solidFill>
                <a:latin typeface="Arial"/>
              </a:rPr>
              <a:t>Population Share </a:t>
            </a:r>
            <a:r>
              <a:rPr lang="en-US" sz="1200" b="0" u="none">
                <a:solidFill>
                  <a:srgbClr val="625A61"/>
                </a:solidFill>
                <a:latin typeface="Arial"/>
              </a:rPr>
              <a:t>(%)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EEC9376-3453-DFDD-8B1A-ABB836AA00C5}"/>
              </a:ext>
            </a:extLst>
          </p:cNvPr>
          <p:cNvSpPr/>
          <p:nvPr/>
        </p:nvSpPr>
        <p:spPr>
          <a:xfrm>
            <a:off x="1508760" y="5745480"/>
            <a:ext cx="2679192" cy="20726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0" u="none">
                <a:solidFill>
                  <a:srgbClr val="625A61"/>
                </a:solidFill>
                <a:latin typeface="Arial Narrow"/>
              </a:rPr>
              <a:t>Source: Goldman Sachs Global Investment Research</a:t>
            </a:r>
          </a:p>
        </p:txBody>
      </p:sp>
    </p:spTree>
    <p:extLst>
      <p:ext uri="{BB962C8B-B14F-4D97-AF65-F5344CB8AC3E}">
        <p14:creationId xmlns:p14="http://schemas.microsoft.com/office/powerpoint/2010/main" val="23298864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07131-B5D0-E35A-6582-E977BFA62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Within-Country Inequality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27E03-8310-9903-5E66-7D47318655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37</a:t>
            </a:fld>
            <a:endParaRPr lang="en-GB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9C712E-9AC0-0AD6-51D0-1406E05F6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888" y="1304544"/>
            <a:ext cx="7135368" cy="484022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09BDD00-C58D-E000-6C7B-CA7812CA884E}"/>
              </a:ext>
            </a:extLst>
          </p:cNvPr>
          <p:cNvSpPr/>
          <p:nvPr/>
        </p:nvSpPr>
        <p:spPr>
          <a:xfrm>
            <a:off x="1685544" y="1551432"/>
            <a:ext cx="1197864" cy="22250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 b="0" u="none" dirty="0">
                <a:latin typeface="Arial"/>
              </a:rPr>
              <a:t>GINI coefficient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A92BDB0-B04E-D961-5FF1-1CB6A0951B37}"/>
              </a:ext>
            </a:extLst>
          </p:cNvPr>
          <p:cNvSpPr/>
          <p:nvPr/>
        </p:nvSpPr>
        <p:spPr>
          <a:xfrm>
            <a:off x="2316480" y="1898904"/>
            <a:ext cx="292608" cy="18897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 b="0" u="none">
                <a:latin typeface="Arial"/>
              </a:rPr>
              <a:t>UK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D9AC264-C191-FD0A-9B4F-7E112C81BDAF}"/>
              </a:ext>
            </a:extLst>
          </p:cNvPr>
          <p:cNvSpPr/>
          <p:nvPr/>
        </p:nvSpPr>
        <p:spPr>
          <a:xfrm>
            <a:off x="2325624" y="2249424"/>
            <a:ext cx="463296" cy="20726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de" sz="1025" b="0" u="none">
                <a:latin typeface="Arial"/>
              </a:rPr>
              <a:t>China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7954036-9EA1-55B8-4569-95529C6013B0}"/>
              </a:ext>
            </a:extLst>
          </p:cNvPr>
          <p:cNvSpPr/>
          <p:nvPr/>
        </p:nvSpPr>
        <p:spPr>
          <a:xfrm>
            <a:off x="2325624" y="2569464"/>
            <a:ext cx="719328" cy="21336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 b="0" u="none" dirty="0">
                <a:latin typeface="Arial"/>
              </a:rPr>
              <a:t>Germany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5822CF8-D6E9-BA41-DEB8-5A2263EB468D}"/>
              </a:ext>
            </a:extLst>
          </p:cNvPr>
          <p:cNvSpPr/>
          <p:nvPr/>
        </p:nvSpPr>
        <p:spPr>
          <a:xfrm>
            <a:off x="2316480" y="2919984"/>
            <a:ext cx="414528" cy="20421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 b="0" u="none">
                <a:latin typeface="Arial"/>
              </a:rPr>
              <a:t>India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C4A39E0-71C5-BA24-D55B-EC13127A99F7}"/>
              </a:ext>
            </a:extLst>
          </p:cNvPr>
          <p:cNvSpPr/>
          <p:nvPr/>
        </p:nvSpPr>
        <p:spPr>
          <a:xfrm>
            <a:off x="2316480" y="3255264"/>
            <a:ext cx="292608" cy="210312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 b="0" u="none">
                <a:latin typeface="Arial"/>
              </a:rPr>
              <a:t>US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1587C00-5D14-872E-9911-EDD7B6509CCC}"/>
              </a:ext>
            </a:extLst>
          </p:cNvPr>
          <p:cNvSpPr/>
          <p:nvPr/>
        </p:nvSpPr>
        <p:spPr>
          <a:xfrm>
            <a:off x="1027176" y="6172200"/>
            <a:ext cx="2712720" cy="195072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0" u="none" dirty="0">
                <a:latin typeface="Arial Narrow"/>
              </a:rPr>
              <a:t>Source: Goldman Sachs Global Investment Research</a:t>
            </a:r>
          </a:p>
        </p:txBody>
      </p:sp>
    </p:spTree>
    <p:extLst>
      <p:ext uri="{BB962C8B-B14F-4D97-AF65-F5344CB8AC3E}">
        <p14:creationId xmlns:p14="http://schemas.microsoft.com/office/powerpoint/2010/main" val="36394944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58503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826C0-6E9B-10CE-9CF5-1A2F3017E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The Lingering Impact of the Great Recession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07260C-300E-B3F0-CF25-D7D4DF378C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3040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FD53579-A0CA-EF78-930C-A8A376F6F2B7}"/>
              </a:ext>
            </a:extLst>
          </p:cNvPr>
          <p:cNvGrpSpPr/>
          <p:nvPr/>
        </p:nvGrpSpPr>
        <p:grpSpPr>
          <a:xfrm>
            <a:off x="1719429" y="2188832"/>
            <a:ext cx="5705141" cy="1286715"/>
            <a:chOff x="1517846" y="2908276"/>
            <a:chExt cx="5705141" cy="1286715"/>
          </a:xfrm>
        </p:grpSpPr>
        <p:pic>
          <p:nvPicPr>
            <p:cNvPr id="11" name="Picture 4" descr="Image resul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7846" y="2908313"/>
              <a:ext cx="1928219" cy="1286484"/>
            </a:xfrm>
            <a:prstGeom prst="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2" descr="https://upload.wikimedia.org/wikipedia/commons/thumb/b/bb/W54_Special_%28CA-San_Ysidro%29_-vector.svg/700px-W54_Special_%28CA-San_Ysidro%29_-vector.sv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1586" y="2908276"/>
              <a:ext cx="1801401" cy="1286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Image result for shipping container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469716" y="2908276"/>
              <a:ext cx="1928219" cy="1286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AutoShape 8" descr="Image result for angela merkel"/>
          <p:cNvSpPr>
            <a:spLocks noChangeAspect="1" noChangeArrowheads="1"/>
          </p:cNvSpPr>
          <p:nvPr/>
        </p:nvSpPr>
        <p:spPr bwMode="auto">
          <a:xfrm>
            <a:off x="328344" y="-1594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 descr="Image result for north korean leader\"/>
          <p:cNvSpPr>
            <a:spLocks noChangeAspect="1" noChangeArrowheads="1"/>
          </p:cNvSpPr>
          <p:nvPr/>
        </p:nvSpPr>
        <p:spPr bwMode="auto">
          <a:xfrm>
            <a:off x="0" y="-16140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5BE6FDB-9209-3771-CCC2-00B28E7BDD67}"/>
              </a:ext>
            </a:extLst>
          </p:cNvPr>
          <p:cNvGrpSpPr/>
          <p:nvPr/>
        </p:nvGrpSpPr>
        <p:grpSpPr>
          <a:xfrm>
            <a:off x="667610" y="483060"/>
            <a:ext cx="7808780" cy="1435272"/>
            <a:chOff x="826945" y="485571"/>
            <a:chExt cx="7808780" cy="1435272"/>
          </a:xfrm>
        </p:grpSpPr>
        <p:pic>
          <p:nvPicPr>
            <p:cNvPr id="1038" name="Picture 14" descr="Image result for macron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48" r="17484"/>
            <a:stretch/>
          </p:blipFill>
          <p:spPr bwMode="auto">
            <a:xfrm>
              <a:off x="4954356" y="485571"/>
              <a:ext cx="1318342" cy="1435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Image result for xi jinpi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54" r="30510" b="14518"/>
            <a:stretch/>
          </p:blipFill>
          <p:spPr bwMode="auto">
            <a:xfrm>
              <a:off x="7465559" y="499511"/>
              <a:ext cx="1170166" cy="1421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Joe Biden's Big Month | The New Yorker">
              <a:extLst>
                <a:ext uri="{FF2B5EF4-FFF2-40B4-BE49-F238E27FC236}">
                  <a16:creationId xmlns:a16="http://schemas.microsoft.com/office/drawing/2014/main" id="{6BAD31F6-08E4-A8BC-A90F-CA76A3D52F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35" t="4111" r="27749" b="19021"/>
            <a:stretch/>
          </p:blipFill>
          <p:spPr bwMode="auto">
            <a:xfrm>
              <a:off x="826945" y="486465"/>
              <a:ext cx="1369172" cy="1416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135C678-CADA-9D98-6E93-4E3DFC311F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044"/>
            <a:stretch/>
          </p:blipFill>
          <p:spPr bwMode="auto">
            <a:xfrm>
              <a:off x="3368447" y="486576"/>
              <a:ext cx="1541866" cy="1423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E915059-2AF4-CDD9-A195-B0F3482CD1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08" t="-801" r="11108" b="22046"/>
            <a:stretch/>
          </p:blipFill>
          <p:spPr bwMode="auto">
            <a:xfrm>
              <a:off x="6308771" y="489124"/>
              <a:ext cx="1098960" cy="1421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B25619-D11A-4688-6C15-237E93D22856}"/>
              </a:ext>
            </a:extLst>
          </p:cNvPr>
          <p:cNvGrpSpPr/>
          <p:nvPr/>
        </p:nvGrpSpPr>
        <p:grpSpPr>
          <a:xfrm>
            <a:off x="2416886" y="3751163"/>
            <a:ext cx="4310227" cy="1303350"/>
            <a:chOff x="4572001" y="4674721"/>
            <a:chExt cx="4310227" cy="1303350"/>
          </a:xfrm>
        </p:grpSpPr>
        <p:pic>
          <p:nvPicPr>
            <p:cNvPr id="4" name="Picture 4" descr="Image result for north korean leader\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4965" y="4674721"/>
              <a:ext cx="1707263" cy="1280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tps://upload.wikimedia.org/wikipedia/commons/0/07/Senkaku_Diaoyu_Tiaoyu_Islands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3387" y="4674721"/>
              <a:ext cx="1303350" cy="1303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00995246-58C2-FA4F-7E11-400A0674DF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87" t="2262" r="3521" b="28792"/>
            <a:stretch/>
          </p:blipFill>
          <p:spPr bwMode="auto">
            <a:xfrm>
              <a:off x="4572001" y="4674722"/>
              <a:ext cx="1203158" cy="1291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23A6E73-32F6-AC88-0F57-D89014D9DC4E}"/>
              </a:ext>
            </a:extLst>
          </p:cNvPr>
          <p:cNvGrpSpPr/>
          <p:nvPr/>
        </p:nvGrpSpPr>
        <p:grpSpPr>
          <a:xfrm>
            <a:off x="3084784" y="5308378"/>
            <a:ext cx="2974431" cy="1282344"/>
            <a:chOff x="2816403" y="5331109"/>
            <a:chExt cx="2974431" cy="1282344"/>
          </a:xfrm>
        </p:grpSpPr>
        <p:pic>
          <p:nvPicPr>
            <p:cNvPr id="26" name="Picture 4" descr="Image result">
              <a:extLst>
                <a:ext uri="{FF2B5EF4-FFF2-40B4-BE49-F238E27FC236}">
                  <a16:creationId xmlns:a16="http://schemas.microsoft.com/office/drawing/2014/main" id="{4634AF60-5113-C00A-3404-F056C3E400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6403" y="5331109"/>
              <a:ext cx="1709792" cy="1282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CC3BE0D5-6E87-2136-A6CA-02AA33657D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05" r="7984" b="34300"/>
            <a:stretch/>
          </p:blipFill>
          <p:spPr bwMode="auto">
            <a:xfrm>
              <a:off x="4587676" y="5331109"/>
              <a:ext cx="1203158" cy="1277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2" descr="Image result for british prime minister">
            <a:extLst>
              <a:ext uri="{FF2B5EF4-FFF2-40B4-BE49-F238E27FC236}">
                <a16:creationId xmlns:a16="http://schemas.microsoft.com/office/drawing/2014/main" id="{71B23A30-38BA-FF37-C7CC-E038E516A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070" y="483060"/>
            <a:ext cx="1061549" cy="142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01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GDP Growth</a:t>
            </a:r>
            <a:br>
              <a:rPr lang="en-US" dirty="0"/>
            </a:br>
            <a:r>
              <a:rPr lang="en-US" sz="1400" dirty="0"/>
              <a:t>1997-2021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40</a:t>
            </a:fld>
            <a:endParaRPr lang="en-GB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39BB66-2AF0-C88D-7885-1227E50B2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144" y="1219200"/>
            <a:ext cx="7583424" cy="517245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228B393-72A2-7E96-68A0-8C6A0FF0E8D3}"/>
              </a:ext>
            </a:extLst>
          </p:cNvPr>
          <p:cNvSpPr/>
          <p:nvPr/>
        </p:nvSpPr>
        <p:spPr>
          <a:xfrm>
            <a:off x="2621280" y="1304544"/>
            <a:ext cx="4157472" cy="31089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ctr"/>
            <a:r>
              <a:rPr lang="en-US" sz="2000" b="0" u="none" dirty="0">
                <a:latin typeface="Arial"/>
              </a:rPr>
              <a:t>Contribution to World GDP Growth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022A5D-789F-9961-AE88-A42A23DF3923}"/>
              </a:ext>
            </a:extLst>
          </p:cNvPr>
          <p:cNvSpPr/>
          <p:nvPr/>
        </p:nvSpPr>
        <p:spPr>
          <a:xfrm>
            <a:off x="856488" y="2929128"/>
            <a:ext cx="228600" cy="1365504"/>
          </a:xfrm>
          <a:prstGeom prst="rect">
            <a:avLst/>
          </a:prstGeom>
          <a:solidFill>
            <a:srgbClr val="FFFFFF"/>
          </a:solidFill>
        </p:spPr>
        <p:txBody>
          <a:bodyPr vert="vert270" wrap="none" lIns="0" tIns="0" rIns="0" bIns="0">
            <a:noAutofit/>
          </a:bodyPr>
          <a:lstStyle/>
          <a:p>
            <a:pPr indent="0"/>
            <a:r>
              <a:rPr lang="en-US" sz="1400" b="0" u="none" dirty="0">
                <a:latin typeface="Arial"/>
              </a:rPr>
              <a:t>Percent Growth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D8A624F-F2CD-6019-F0B5-EF6FCF85A606}"/>
              </a:ext>
            </a:extLst>
          </p:cNvPr>
          <p:cNvSpPr/>
          <p:nvPr/>
        </p:nvSpPr>
        <p:spPr>
          <a:xfrm>
            <a:off x="4831080" y="4413504"/>
            <a:ext cx="640080" cy="33528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 algn="ctr">
              <a:lnSpc>
                <a:spcPct val="105000"/>
              </a:lnSpc>
            </a:pPr>
            <a:r>
              <a:rPr lang="en-US" sz="1000" b="0" u="none" dirty="0">
                <a:latin typeface="Arial"/>
              </a:rPr>
              <a:t>Great Recession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145DF75-A023-4451-153F-624ADFEC1BAC}"/>
              </a:ext>
            </a:extLst>
          </p:cNvPr>
          <p:cNvSpPr/>
          <p:nvPr/>
        </p:nvSpPr>
        <p:spPr>
          <a:xfrm>
            <a:off x="1234440" y="6053328"/>
            <a:ext cx="472440" cy="18897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400" b="0" u="none">
                <a:latin typeface="Arial"/>
              </a:rPr>
              <a:t>USA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2736D91-DC46-51D1-DB44-EA3B347FD3E0}"/>
              </a:ext>
            </a:extLst>
          </p:cNvPr>
          <p:cNvSpPr/>
          <p:nvPr/>
        </p:nvSpPr>
        <p:spPr>
          <a:xfrm>
            <a:off x="2112264" y="6053328"/>
            <a:ext cx="518160" cy="201168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400" b="0" u="none">
                <a:latin typeface="Arial"/>
              </a:rPr>
              <a:t>China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42DD257-F346-181F-F9BA-118155BE2376}"/>
              </a:ext>
            </a:extLst>
          </p:cNvPr>
          <p:cNvSpPr/>
          <p:nvPr/>
        </p:nvSpPr>
        <p:spPr>
          <a:xfrm>
            <a:off x="3041904" y="6053328"/>
            <a:ext cx="481584" cy="20726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400" b="0" u="none" dirty="0">
                <a:latin typeface="Arial"/>
              </a:rPr>
              <a:t>India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00A39C2-3650-DC39-AEE1-883693452F2C}"/>
              </a:ext>
            </a:extLst>
          </p:cNvPr>
          <p:cNvSpPr/>
          <p:nvPr/>
        </p:nvSpPr>
        <p:spPr>
          <a:xfrm>
            <a:off x="3925824" y="6053328"/>
            <a:ext cx="810768" cy="20726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400" b="0" u="none">
                <a:latin typeface="Arial"/>
              </a:rPr>
              <a:t>SS Africa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B09C56C-84DE-4D88-4D6F-8024981E7731}"/>
              </a:ext>
            </a:extLst>
          </p:cNvPr>
          <p:cNvSpPr/>
          <p:nvPr/>
        </p:nvSpPr>
        <p:spPr>
          <a:xfrm>
            <a:off x="5148072" y="6035040"/>
            <a:ext cx="1514856" cy="23469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ctr"/>
            <a:r>
              <a:rPr lang="en-US" sz="1400" b="0" u="none">
                <a:latin typeface="Arial"/>
              </a:rPr>
              <a:t>Other Developing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A0E8F5F-FE36-B822-A58C-8D7D193586FC}"/>
              </a:ext>
            </a:extLst>
          </p:cNvPr>
          <p:cNvSpPr/>
          <p:nvPr/>
        </p:nvSpPr>
        <p:spPr>
          <a:xfrm>
            <a:off x="6989064" y="6053328"/>
            <a:ext cx="914400" cy="20726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1400" b="0" u="none">
                <a:latin typeface="Arial"/>
              </a:rPr>
              <a:t>Other Rich</a:t>
            </a:r>
          </a:p>
        </p:txBody>
      </p:sp>
    </p:spTree>
    <p:extLst>
      <p:ext uri="{BB962C8B-B14F-4D97-AF65-F5344CB8AC3E}">
        <p14:creationId xmlns:p14="http://schemas.microsoft.com/office/powerpoint/2010/main" val="8734012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GDP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41</a:t>
            </a:fld>
            <a:endParaRPr lang="en-GB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CF7BA9-81A5-7991-AB61-02F661183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512" y="1170432"/>
            <a:ext cx="7037832" cy="4791456"/>
          </a:xfrm>
          <a:prstGeom prst="rect">
            <a:avLst/>
          </a:prstGeom>
          <a:noFill/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CA8F04A-AA5A-1C15-DB1B-55BB076D6964}"/>
              </a:ext>
            </a:extLst>
          </p:cNvPr>
          <p:cNvSpPr/>
          <p:nvPr/>
        </p:nvSpPr>
        <p:spPr>
          <a:xfrm>
            <a:off x="2243011" y="1325246"/>
            <a:ext cx="1395984" cy="170688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650" b="0" u="none" dirty="0">
                <a:latin typeface="Arial"/>
              </a:rPr>
              <a:t>Real Gross Domestic Product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0DC1115-20B8-80A9-991B-09CBCBF26A22}"/>
              </a:ext>
            </a:extLst>
          </p:cNvPr>
          <p:cNvSpPr/>
          <p:nvPr/>
        </p:nvSpPr>
        <p:spPr>
          <a:xfrm>
            <a:off x="1182624" y="2764536"/>
            <a:ext cx="179832" cy="1481328"/>
          </a:xfrm>
          <a:prstGeom prst="rect">
            <a:avLst/>
          </a:prstGeom>
          <a:noFill/>
        </p:spPr>
        <p:txBody>
          <a:bodyPr vert="vert270" wrap="none" lIns="0" tIns="0" rIns="0" bIns="0">
            <a:noAutofit/>
          </a:bodyPr>
          <a:lstStyle/>
          <a:p>
            <a:pPr indent="0"/>
            <a:r>
              <a:rPr lang="en-US" sz="650" b="0" u="none" dirty="0">
                <a:latin typeface="Arial"/>
              </a:rPr>
              <a:t>Billions of Chained 2012 Dollars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9D85B70-04BF-7EC0-7F20-52E6A125C059}"/>
              </a:ext>
            </a:extLst>
          </p:cNvPr>
          <p:cNvSpPr/>
          <p:nvPr/>
        </p:nvSpPr>
        <p:spPr>
          <a:xfrm>
            <a:off x="1905000" y="5775960"/>
            <a:ext cx="1941576" cy="155448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650" b="0" u="none" dirty="0">
                <a:latin typeface="Arial"/>
              </a:rPr>
              <a:t>Source: U.S. Bureau of Economic Analysis</a:t>
            </a:r>
            <a:endParaRPr lang="en-US" sz="650" b="0" u="none" dirty="0">
              <a:latin typeface="Arial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9E465F6-DAE0-B7ED-FBFD-AC6A5D80970E}"/>
              </a:ext>
            </a:extLst>
          </p:cNvPr>
          <p:cNvSpPr/>
          <p:nvPr/>
        </p:nvSpPr>
        <p:spPr>
          <a:xfrm>
            <a:off x="5891784" y="5760720"/>
            <a:ext cx="777240" cy="176784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650" b="0" u="none" dirty="0" err="1">
                <a:latin typeface="Arial"/>
              </a:rPr>
              <a:t>myf.red</a:t>
            </a:r>
            <a:r>
              <a:rPr lang="en-US" sz="650" b="0" u="none" dirty="0">
                <a:latin typeface="Arial"/>
              </a:rPr>
              <a:t>/g/T6zv</a:t>
            </a:r>
          </a:p>
        </p:txBody>
      </p:sp>
    </p:spTree>
    <p:extLst>
      <p:ext uri="{BB962C8B-B14F-4D97-AF65-F5344CB8AC3E}">
        <p14:creationId xmlns:p14="http://schemas.microsoft.com/office/powerpoint/2010/main" val="1795960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Great Recession Was Extreme!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42</a:t>
            </a:fld>
            <a:endParaRPr lang="en-GB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2CDDA9A-C19E-579B-1E2B-D2C858237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944" y="1837944"/>
            <a:ext cx="6233160" cy="3596640"/>
          </a:xfrm>
          <a:prstGeom prst="rect">
            <a:avLst/>
          </a:prstGeom>
          <a:noFill/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EAA7D3E-7893-F8FF-0E50-D838DF7639A9}"/>
              </a:ext>
            </a:extLst>
          </p:cNvPr>
          <p:cNvSpPr/>
          <p:nvPr/>
        </p:nvSpPr>
        <p:spPr>
          <a:xfrm>
            <a:off x="1682496" y="2008632"/>
            <a:ext cx="2039112" cy="195072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100" b="0" u="none" dirty="0">
                <a:latin typeface="Arial"/>
              </a:rPr>
              <a:t>US recessions and recoveries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CA5677D-0CB3-A003-B55C-9314F391431D}"/>
              </a:ext>
            </a:extLst>
          </p:cNvPr>
          <p:cNvSpPr/>
          <p:nvPr/>
        </p:nvSpPr>
        <p:spPr>
          <a:xfrm>
            <a:off x="1703832" y="2258568"/>
            <a:ext cx="1377696" cy="201168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800" b="0" u="none" dirty="0">
                <a:latin typeface="Arial"/>
              </a:rPr>
              <a:t>GDP, % change from peak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161655F-6574-C36F-2185-CC728F849CA8}"/>
              </a:ext>
            </a:extLst>
          </p:cNvPr>
          <p:cNvSpPr/>
          <p:nvPr/>
        </p:nvSpPr>
        <p:spPr>
          <a:xfrm>
            <a:off x="1709928" y="4855464"/>
            <a:ext cx="509016" cy="137160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800" b="0" u="none">
                <a:latin typeface="Arial"/>
              </a:rPr>
              <a:t>Quarters</a:t>
            </a:r>
          </a:p>
        </p:txBody>
      </p:sp>
    </p:spTree>
    <p:extLst>
      <p:ext uri="{BB962C8B-B14F-4D97-AF65-F5344CB8AC3E}">
        <p14:creationId xmlns:p14="http://schemas.microsoft.com/office/powerpoint/2010/main" val="20553189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US Output Gap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43</a:t>
            </a:fld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798320" y="1089025"/>
            <a:ext cx="3993255" cy="576897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+mn-lt"/>
                <a:cs typeface="+mn-cs"/>
              </a:defRPr>
            </a:lvl9pPr>
          </a:lstStyle>
          <a:p>
            <a:pPr lvl="1"/>
            <a:endParaRPr lang="en-US" sz="1600" b="0" u="none" kern="0" dirty="0"/>
          </a:p>
          <a:p>
            <a:pPr lvl="1"/>
            <a:endParaRPr lang="en-US" sz="1600" b="0" u="none" kern="0" dirty="0"/>
          </a:p>
          <a:p>
            <a:r>
              <a:rPr lang="en-US" sz="1600" b="0" u="none" kern="0" dirty="0"/>
              <a:t>An “output gap” is the difference between actual and potential GDP</a:t>
            </a:r>
          </a:p>
          <a:p>
            <a:endParaRPr lang="en-US" sz="1600" b="0" u="none" kern="0" dirty="0"/>
          </a:p>
          <a:p>
            <a:r>
              <a:rPr lang="en-US" sz="1600" b="0" u="none" kern="0" dirty="0"/>
              <a:t>It measures the severity of a recession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6698" y="6340222"/>
            <a:ext cx="4133565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b="0" u="none" dirty="0">
                <a:latin typeface="Arial" pitchFamily="34" charset="0"/>
                <a:cs typeface="Arial" pitchFamily="34" charset="0"/>
              </a:rPr>
              <a:t>Source: BEA. Note the log scale: Constant slope means constant growth rate.</a:t>
            </a: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664755" y="6340222"/>
            <a:ext cx="3907245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4822631" y="3834679"/>
            <a:ext cx="15991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u="none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Time it took GDP to get back to old level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22631" y="4381579"/>
            <a:ext cx="15991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u="none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Time it took GDP to get back to potential GDP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E8411A0-CC0D-4230-B37A-EF6765491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32" y="1124712"/>
            <a:ext cx="4069080" cy="5263896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10AC33ED-EB83-1C02-2C05-68EBC2A55BAE}"/>
              </a:ext>
            </a:extLst>
          </p:cNvPr>
          <p:cNvSpPr/>
          <p:nvPr/>
        </p:nvSpPr>
        <p:spPr>
          <a:xfrm>
            <a:off x="643128" y="1353312"/>
            <a:ext cx="3620114" cy="249932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400" b="1" u="none" dirty="0">
                <a:latin typeface="Arial"/>
              </a:rPr>
              <a:t>Gross Domestic Product, United States</a:t>
            </a:r>
            <a:endParaRPr lang="en-US" sz="1400" b="1" u="none" dirty="0">
              <a:latin typeface="Arial"/>
              <a:hlinkClick r:id="rId3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9EC2D79-AC00-185D-5884-9A9B38EC040C}"/>
              </a:ext>
            </a:extLst>
          </p:cNvPr>
          <p:cNvSpPr/>
          <p:nvPr/>
        </p:nvSpPr>
        <p:spPr>
          <a:xfrm>
            <a:off x="637032" y="1606296"/>
            <a:ext cx="1255776" cy="18897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900" u="none" dirty="0">
                <a:solidFill>
                  <a:srgbClr val="625A61"/>
                </a:solidFill>
                <a:latin typeface="Arial"/>
              </a:rPr>
              <a:t>Billions of 2009 dollars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485CFCC-580D-CAD5-8864-D80B767FC883}"/>
              </a:ext>
            </a:extLst>
          </p:cNvPr>
          <p:cNvSpPr/>
          <p:nvPr/>
        </p:nvSpPr>
        <p:spPr>
          <a:xfrm>
            <a:off x="2596896" y="2270760"/>
            <a:ext cx="743712" cy="179832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900" b="0" u="none">
                <a:solidFill>
                  <a:srgbClr val="3B363F"/>
                </a:solidFill>
                <a:latin typeface="Arial"/>
              </a:rPr>
              <a:t>Potential GDP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47ECE5F-E67B-6F60-29E5-A2289C5F06DD}"/>
              </a:ext>
            </a:extLst>
          </p:cNvPr>
          <p:cNvSpPr/>
          <p:nvPr/>
        </p:nvSpPr>
        <p:spPr>
          <a:xfrm>
            <a:off x="2590800" y="2453640"/>
            <a:ext cx="658368" cy="15240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900" b="0" u="none" dirty="0">
                <a:solidFill>
                  <a:srgbClr val="3B363F"/>
                </a:solidFill>
                <a:latin typeface="Arial"/>
              </a:rPr>
              <a:t>Actual GDP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3323063" y="5151863"/>
            <a:ext cx="401444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33CC33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>
            <a:off x="3741172" y="5151863"/>
            <a:ext cx="66356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Curved Connector 10"/>
          <p:cNvCxnSpPr>
            <a:cxnSpLocks/>
            <a:stCxn id="8" idx="1"/>
          </p:cNvCxnSpPr>
          <p:nvPr/>
        </p:nvCxnSpPr>
        <p:spPr bwMode="auto">
          <a:xfrm rot="10800000" flipV="1">
            <a:off x="3748817" y="4050123"/>
            <a:ext cx="1073814" cy="1101740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Curved Connector 19"/>
          <p:cNvCxnSpPr>
            <a:cxnSpLocks/>
            <a:stCxn id="14" idx="1"/>
          </p:cNvCxnSpPr>
          <p:nvPr/>
        </p:nvCxnSpPr>
        <p:spPr bwMode="auto">
          <a:xfrm rot="10800000" flipV="1">
            <a:off x="4373889" y="4681660"/>
            <a:ext cx="448743" cy="482271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582868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GDP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44</a:t>
            </a:fld>
            <a:endParaRPr lang="en-GB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2220B6-5C7F-9DF3-0975-78F0BEDE7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224" y="1170432"/>
            <a:ext cx="7074408" cy="4791456"/>
          </a:xfrm>
          <a:prstGeom prst="rect">
            <a:avLst/>
          </a:prstGeom>
          <a:noFill/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241B7C6-7230-F4D3-403B-EA19F83953F3}"/>
              </a:ext>
            </a:extLst>
          </p:cNvPr>
          <p:cNvSpPr/>
          <p:nvPr/>
        </p:nvSpPr>
        <p:spPr>
          <a:xfrm>
            <a:off x="2249424" y="1316736"/>
            <a:ext cx="1377696" cy="146304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650" b="0" u="none" dirty="0">
                <a:latin typeface="Arial"/>
              </a:rPr>
              <a:t>Real Gross Domestic Product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D500970-5504-F267-121F-A4E3A934E341}"/>
              </a:ext>
            </a:extLst>
          </p:cNvPr>
          <p:cNvSpPr/>
          <p:nvPr/>
        </p:nvSpPr>
        <p:spPr>
          <a:xfrm>
            <a:off x="1182624" y="2764536"/>
            <a:ext cx="179832" cy="1481328"/>
          </a:xfrm>
          <a:prstGeom prst="rect">
            <a:avLst/>
          </a:prstGeom>
          <a:noFill/>
        </p:spPr>
        <p:txBody>
          <a:bodyPr vert="vert270" wrap="none" lIns="0" tIns="0" rIns="0" bIns="0">
            <a:noAutofit/>
          </a:bodyPr>
          <a:lstStyle/>
          <a:p>
            <a:pPr indent="0"/>
            <a:r>
              <a:rPr lang="en-US" sz="650" b="0" u="none">
                <a:latin typeface="Arial"/>
              </a:rPr>
              <a:t>Billions of Chained 2012 Dollars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2F73FEF-D084-BC8F-9AA3-B51F3479638C}"/>
              </a:ext>
            </a:extLst>
          </p:cNvPr>
          <p:cNvSpPr/>
          <p:nvPr/>
        </p:nvSpPr>
        <p:spPr>
          <a:xfrm>
            <a:off x="1905000" y="5766816"/>
            <a:ext cx="1941576" cy="167640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650" b="0" u="none" dirty="0">
                <a:latin typeface="Arial"/>
              </a:rPr>
              <a:t>Source: U.S. Bureau of Economic Analysis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17A7A6D-A8EA-F2B2-99A8-BA31DDE1CD6D}"/>
              </a:ext>
            </a:extLst>
          </p:cNvPr>
          <p:cNvSpPr/>
          <p:nvPr/>
        </p:nvSpPr>
        <p:spPr>
          <a:xfrm>
            <a:off x="5891784" y="5763768"/>
            <a:ext cx="777240" cy="170688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650" b="0" u="none" dirty="0" err="1">
                <a:latin typeface="Arial"/>
              </a:rPr>
              <a:t>myf.red</a:t>
            </a:r>
            <a:r>
              <a:rPr lang="en-US" sz="650" b="0" u="none" dirty="0">
                <a:latin typeface="Arial"/>
              </a:rPr>
              <a:t>/g/T6zv</a:t>
            </a:r>
          </a:p>
        </p:txBody>
      </p:sp>
    </p:spTree>
    <p:extLst>
      <p:ext uri="{BB962C8B-B14F-4D97-AF65-F5344CB8AC3E}">
        <p14:creationId xmlns:p14="http://schemas.microsoft.com/office/powerpoint/2010/main" val="41810789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Gaps </a:t>
            </a:r>
            <a:r>
              <a:rPr lang="en-US" u="sng" dirty="0"/>
              <a:t>10 Years Later</a:t>
            </a:r>
            <a:br>
              <a:rPr lang="en-US" dirty="0"/>
            </a:br>
            <a:r>
              <a:rPr lang="en-US" sz="1400" dirty="0"/>
              <a:t>Source: IMF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45</a:t>
            </a:fld>
            <a:endParaRPr lang="en-GB" dirty="0"/>
          </a:p>
        </p:txBody>
      </p:sp>
      <p:grpSp>
        <p:nvGrpSpPr>
          <p:cNvPr id="7" name="Group 6"/>
          <p:cNvGrpSpPr/>
          <p:nvPr/>
        </p:nvGrpSpPr>
        <p:grpSpPr>
          <a:xfrm>
            <a:off x="264805" y="1831303"/>
            <a:ext cx="8480746" cy="2986024"/>
            <a:chOff x="264805" y="1831303"/>
            <a:chExt cx="8480746" cy="298602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/>
            <a:srcRect l="47049" t="68436" r="31650" b="25757"/>
            <a:stretch/>
          </p:blipFill>
          <p:spPr>
            <a:xfrm>
              <a:off x="4935060" y="4114799"/>
              <a:ext cx="3674758" cy="70252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6" name="Rectangle 5"/>
            <p:cNvSpPr/>
            <p:nvPr/>
          </p:nvSpPr>
          <p:spPr>
            <a:xfrm>
              <a:off x="4719638" y="2996892"/>
              <a:ext cx="2339084" cy="4261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1800" b="0" u="none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264805" y="1831303"/>
              <a:ext cx="3574611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sz="1200" b="0" u="none" dirty="0">
                  <a:latin typeface="Arial" pitchFamily="34" charset="0"/>
                  <a:cs typeface="Arial" pitchFamily="34" charset="0"/>
                </a:rPr>
                <a:t>Output Gap (% of Potential GDP)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811123" y="4165760"/>
              <a:ext cx="2058366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sz="1200" b="0" u="none" dirty="0">
                  <a:latin typeface="Arial" pitchFamily="34" charset="0"/>
                  <a:cs typeface="Arial" pitchFamily="34" charset="0"/>
                </a:rPr>
                <a:t>2016 Output Gap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811122" y="4434050"/>
              <a:ext cx="2934429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sz="1200" b="0" u="none" dirty="0">
                  <a:latin typeface="Arial" pitchFamily="34" charset="0"/>
                  <a:cs typeface="Arial" pitchFamily="34" charset="0"/>
                </a:rPr>
                <a:t>Maximum Output Gap 2008-16</a:t>
              </a: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FE53AB57-FD7B-E94D-9500-68A80351A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" y="2042160"/>
            <a:ext cx="8967216" cy="184404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162E16A-D3CF-BA1B-4AAA-F31C6A6D5ACF}"/>
              </a:ext>
            </a:extLst>
          </p:cNvPr>
          <p:cNvSpPr/>
          <p:nvPr/>
        </p:nvSpPr>
        <p:spPr>
          <a:xfrm>
            <a:off x="365760" y="3648456"/>
            <a:ext cx="301752" cy="16154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0" u="none">
                <a:solidFill>
                  <a:srgbClr val="3B363F"/>
                </a:solidFill>
                <a:latin typeface="Arial Narrow"/>
              </a:rPr>
              <a:t>BAL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D983B66-6799-4B45-5AD6-2DAA354A4470}"/>
              </a:ext>
            </a:extLst>
          </p:cNvPr>
          <p:cNvSpPr/>
          <p:nvPr/>
        </p:nvSpPr>
        <p:spPr>
          <a:xfrm>
            <a:off x="810768" y="3651504"/>
            <a:ext cx="298704" cy="149352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0" u="none">
                <a:solidFill>
                  <a:srgbClr val="3B363F"/>
                </a:solidFill>
                <a:latin typeface="Arial Narrow"/>
              </a:rPr>
              <a:t>GRC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94E7739-7B73-CF3E-FA97-6D4DB2E4037C}"/>
              </a:ext>
            </a:extLst>
          </p:cNvPr>
          <p:cNvSpPr/>
          <p:nvPr/>
        </p:nvSpPr>
        <p:spPr>
          <a:xfrm>
            <a:off x="1289304" y="3657600"/>
            <a:ext cx="280416" cy="15849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0" u="none">
                <a:solidFill>
                  <a:srgbClr val="3B363F"/>
                </a:solidFill>
                <a:latin typeface="Arial Narrow"/>
              </a:rPr>
              <a:t>JPN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1617643-BC34-11D6-8E01-F0F2402065BB}"/>
              </a:ext>
            </a:extLst>
          </p:cNvPr>
          <p:cNvSpPr/>
          <p:nvPr/>
        </p:nvSpPr>
        <p:spPr>
          <a:xfrm>
            <a:off x="1737360" y="3648456"/>
            <a:ext cx="292608" cy="155448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0" u="none">
                <a:solidFill>
                  <a:srgbClr val="3B363F"/>
                </a:solidFill>
                <a:latin typeface="Arial Narrow"/>
              </a:rPr>
              <a:t>ESP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03CA3C6-EDCA-BF07-90D9-2BC3ED0F5504}"/>
              </a:ext>
            </a:extLst>
          </p:cNvPr>
          <p:cNvSpPr/>
          <p:nvPr/>
        </p:nvSpPr>
        <p:spPr>
          <a:xfrm>
            <a:off x="2185416" y="3648456"/>
            <a:ext cx="304800" cy="15240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0" u="none">
                <a:solidFill>
                  <a:srgbClr val="3B363F"/>
                </a:solidFill>
                <a:latin typeface="Arial Narrow"/>
              </a:rPr>
              <a:t>PRT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507F3A6-132A-540E-C823-87595A2B3684}"/>
              </a:ext>
            </a:extLst>
          </p:cNvPr>
          <p:cNvSpPr/>
          <p:nvPr/>
        </p:nvSpPr>
        <p:spPr>
          <a:xfrm>
            <a:off x="2685288" y="3648456"/>
            <a:ext cx="225552" cy="155448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0" u="none">
                <a:solidFill>
                  <a:srgbClr val="3B363F"/>
                </a:solidFill>
                <a:latin typeface="Arial Narrow"/>
              </a:rPr>
              <a:t>IRL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18BFBB4-B057-7EB0-3BAC-2BFEC7E5AD31}"/>
              </a:ext>
            </a:extLst>
          </p:cNvPr>
          <p:cNvSpPr/>
          <p:nvPr/>
        </p:nvSpPr>
        <p:spPr>
          <a:xfrm>
            <a:off x="3087624" y="3657600"/>
            <a:ext cx="323088" cy="14630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0" u="none">
                <a:solidFill>
                  <a:srgbClr val="3B363F"/>
                </a:solidFill>
                <a:latin typeface="Arial Narrow"/>
              </a:rPr>
              <a:t>TWN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E9090C0-E925-196D-CF7A-07EF8D211354}"/>
              </a:ext>
            </a:extLst>
          </p:cNvPr>
          <p:cNvSpPr/>
          <p:nvPr/>
        </p:nvSpPr>
        <p:spPr>
          <a:xfrm>
            <a:off x="3566160" y="3657600"/>
            <a:ext cx="283464" cy="14325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0" u="none">
                <a:solidFill>
                  <a:srgbClr val="3B363F"/>
                </a:solidFill>
                <a:latin typeface="Arial Narrow"/>
              </a:rPr>
              <a:t>USA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4726D3B-1843-EE67-640F-E19B6B6099C2}"/>
              </a:ext>
            </a:extLst>
          </p:cNvPr>
          <p:cNvSpPr/>
          <p:nvPr/>
        </p:nvSpPr>
        <p:spPr>
          <a:xfrm>
            <a:off x="4044696" y="3657600"/>
            <a:ext cx="222504" cy="15240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0" u="none">
                <a:solidFill>
                  <a:srgbClr val="3B363F"/>
                </a:solidFill>
                <a:latin typeface="Arial Narrow"/>
              </a:rPr>
              <a:t>ITA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CA3BE0A-1723-A6A2-A68B-EC727B1AD658}"/>
              </a:ext>
            </a:extLst>
          </p:cNvPr>
          <p:cNvSpPr/>
          <p:nvPr/>
        </p:nvSpPr>
        <p:spPr>
          <a:xfrm>
            <a:off x="4468368" y="3657600"/>
            <a:ext cx="280416" cy="14630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ctr"/>
            <a:r>
              <a:rPr lang="en-US" sz="1000" b="0" u="none">
                <a:solidFill>
                  <a:srgbClr val="3B363F"/>
                </a:solidFill>
                <a:latin typeface="Arial Narrow"/>
              </a:rPr>
              <a:t>DEU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C5DA6B6-0BB4-8A6A-FD56-FEC72C808066}"/>
              </a:ext>
            </a:extLst>
          </p:cNvPr>
          <p:cNvSpPr/>
          <p:nvPr/>
        </p:nvSpPr>
        <p:spPr>
          <a:xfrm>
            <a:off x="4919472" y="3657600"/>
            <a:ext cx="301752" cy="14630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0" u="none">
                <a:solidFill>
                  <a:srgbClr val="3B363F"/>
                </a:solidFill>
                <a:latin typeface="Arial Narrow"/>
              </a:rPr>
              <a:t>CAN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C50B971-CAD6-D261-78B3-1B8842C8BF32}"/>
              </a:ext>
            </a:extLst>
          </p:cNvPr>
          <p:cNvSpPr/>
          <p:nvPr/>
        </p:nvSpPr>
        <p:spPr>
          <a:xfrm>
            <a:off x="5394960" y="3657600"/>
            <a:ext cx="271272" cy="15240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1000" b="0" u="none">
                <a:solidFill>
                  <a:srgbClr val="3B363F"/>
                </a:solidFill>
                <a:latin typeface="Arial Narrow"/>
              </a:rPr>
              <a:t>SCN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EA1DA0D-4D96-47EA-F537-3D20258EF7A7}"/>
              </a:ext>
            </a:extLst>
          </p:cNvPr>
          <p:cNvSpPr/>
          <p:nvPr/>
        </p:nvSpPr>
        <p:spPr>
          <a:xfrm>
            <a:off x="5852160" y="3663696"/>
            <a:ext cx="286512" cy="14630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1000" b="0" u="none">
                <a:solidFill>
                  <a:srgbClr val="3B363F"/>
                </a:solidFill>
                <a:latin typeface="Arial Narrow"/>
              </a:rPr>
              <a:t>GBR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0693C24-86E5-B3AA-929D-D891E672AEB3}"/>
              </a:ext>
            </a:extLst>
          </p:cNvPr>
          <p:cNvSpPr/>
          <p:nvPr/>
        </p:nvSpPr>
        <p:spPr>
          <a:xfrm>
            <a:off x="6297168" y="3642360"/>
            <a:ext cx="295656" cy="15849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1000" b="0" u="none">
                <a:solidFill>
                  <a:srgbClr val="3B363F"/>
                </a:solidFill>
                <a:latin typeface="Arial Narrow"/>
              </a:rPr>
              <a:t>FRA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6BF808E-1185-918E-0E6E-C30AA54B9E3F}"/>
              </a:ext>
            </a:extLst>
          </p:cNvPr>
          <p:cNvSpPr/>
          <p:nvPr/>
        </p:nvSpPr>
        <p:spPr>
          <a:xfrm>
            <a:off x="6745224" y="3651504"/>
            <a:ext cx="280416" cy="149352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1000" b="0" u="none">
                <a:solidFill>
                  <a:srgbClr val="3B363F"/>
                </a:solidFill>
                <a:latin typeface="Arial Narrow"/>
              </a:rPr>
              <a:t>NLD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84C7601-0525-2151-83A7-52216FBEB72C}"/>
              </a:ext>
            </a:extLst>
          </p:cNvPr>
          <p:cNvSpPr/>
          <p:nvPr/>
        </p:nvSpPr>
        <p:spPr>
          <a:xfrm>
            <a:off x="7202424" y="3648456"/>
            <a:ext cx="283464" cy="15240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1000" b="0" u="none">
                <a:solidFill>
                  <a:srgbClr val="3B363F"/>
                </a:solidFill>
                <a:latin typeface="Arial Narrow"/>
              </a:rPr>
              <a:t>KOR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F16BED4-7CF4-B911-D14A-48ACFEE17CF0}"/>
              </a:ext>
            </a:extLst>
          </p:cNvPr>
          <p:cNvSpPr/>
          <p:nvPr/>
        </p:nvSpPr>
        <p:spPr>
          <a:xfrm>
            <a:off x="7680960" y="3651504"/>
            <a:ext cx="249936" cy="15240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1000" b="0" u="none">
                <a:solidFill>
                  <a:srgbClr val="3B363F"/>
                </a:solidFill>
                <a:latin typeface="Arial Narrow"/>
              </a:rPr>
              <a:t>BEL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0CFCF82-7024-0228-EDAE-05EACC2AF0E5}"/>
              </a:ext>
            </a:extLst>
          </p:cNvPr>
          <p:cNvSpPr/>
          <p:nvPr/>
        </p:nvSpPr>
        <p:spPr>
          <a:xfrm>
            <a:off x="8125968" y="3651504"/>
            <a:ext cx="271272" cy="164592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1000" b="0" u="none">
                <a:solidFill>
                  <a:srgbClr val="3B363F"/>
                </a:solidFill>
                <a:latin typeface="Arial Narrow"/>
              </a:rPr>
              <a:t>AUS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14F8A3D-AE86-3975-8193-4715C017BD52}"/>
              </a:ext>
            </a:extLst>
          </p:cNvPr>
          <p:cNvSpPr/>
          <p:nvPr/>
        </p:nvSpPr>
        <p:spPr>
          <a:xfrm>
            <a:off x="8592312" y="3651504"/>
            <a:ext cx="277368" cy="15849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1000" b="0" u="none">
                <a:solidFill>
                  <a:srgbClr val="3B363F"/>
                </a:solidFill>
                <a:latin typeface="Arial Narrow"/>
              </a:rPr>
              <a:t>CHE</a:t>
            </a:r>
          </a:p>
        </p:txBody>
      </p:sp>
    </p:spTree>
    <p:extLst>
      <p:ext uri="{BB962C8B-B14F-4D97-AF65-F5344CB8AC3E}">
        <p14:creationId xmlns:p14="http://schemas.microsoft.com/office/powerpoint/2010/main" val="828453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Employment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46</a:t>
            </a:fld>
            <a:endParaRPr lang="en-GB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D3BCCE-494A-496A-6788-BFF082B5C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032" y="1362456"/>
            <a:ext cx="7107936" cy="483717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35414B5-2791-EF60-65CA-4B77CC056677}"/>
              </a:ext>
            </a:extLst>
          </p:cNvPr>
          <p:cNvSpPr/>
          <p:nvPr/>
        </p:nvSpPr>
        <p:spPr>
          <a:xfrm>
            <a:off x="3621024" y="1554480"/>
            <a:ext cx="3297936" cy="182880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0" u="none" dirty="0">
                <a:solidFill>
                  <a:srgbClr val="3B363F"/>
                </a:solidFill>
                <a:latin typeface="Arial"/>
              </a:rPr>
              <a:t>(All Employees: Total Nonfarm Payrolls), Jan 1970=100</a:t>
            </a:r>
            <a:endParaRPr lang="en-US" sz="1000" b="0" u="none" dirty="0">
              <a:solidFill>
                <a:srgbClr val="3B363F"/>
              </a:solidFill>
              <a:latin typeface="Arial"/>
              <a:hlinkClick r:id="rId4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AFF9D63-7173-34CB-33F8-548088292707}"/>
              </a:ext>
            </a:extLst>
          </p:cNvPr>
          <p:cNvSpPr/>
          <p:nvPr/>
        </p:nvSpPr>
        <p:spPr>
          <a:xfrm>
            <a:off x="3611880" y="1746504"/>
            <a:ext cx="2721864" cy="167640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0" u="none" dirty="0">
                <a:solidFill>
                  <a:srgbClr val="3B363F"/>
                </a:solidFill>
                <a:latin typeface="Arial"/>
              </a:rPr>
              <a:t>(Real Gross Domestic Product), Q1 1970=100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E7C4DD7-C065-5EA4-07B7-D21C705BEF83}"/>
              </a:ext>
            </a:extLst>
          </p:cNvPr>
          <p:cNvSpPr/>
          <p:nvPr/>
        </p:nvSpPr>
        <p:spPr>
          <a:xfrm>
            <a:off x="1402080" y="2292096"/>
            <a:ext cx="350520" cy="3069336"/>
          </a:xfrm>
          <a:prstGeom prst="rect">
            <a:avLst/>
          </a:prstGeom>
          <a:noFill/>
        </p:spPr>
        <p:txBody>
          <a:bodyPr vert="vert270" lIns="0" tIns="0" rIns="0" bIns="0">
            <a:noAutofit/>
          </a:bodyPr>
          <a:lstStyle/>
          <a:p>
            <a:pPr indent="0">
              <a:lnSpc>
                <a:spcPct val="119000"/>
              </a:lnSpc>
            </a:pPr>
            <a:r>
              <a:rPr lang="en-US" sz="1000" b="0" u="none" dirty="0">
                <a:solidFill>
                  <a:srgbClr val="625A61"/>
                </a:solidFill>
                <a:latin typeface="Arial"/>
              </a:rPr>
              <a:t>Index of (Thousands of Persons), Index of (Billions of Chained 2009 Dollars)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B737880-CB1C-2D0C-56CD-918360C41EC4}"/>
              </a:ext>
            </a:extLst>
          </p:cNvPr>
          <p:cNvSpPr/>
          <p:nvPr/>
        </p:nvSpPr>
        <p:spPr>
          <a:xfrm>
            <a:off x="6096000" y="2337816"/>
            <a:ext cx="502920" cy="20726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1300" b="0" u="none">
                <a:solidFill>
                  <a:srgbClr val="AA4744"/>
                </a:solidFill>
                <a:latin typeface="Verdana"/>
              </a:rPr>
              <a:t>GDP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5CA0140-25A0-A1FD-83CC-ABE5AAF366D1}"/>
              </a:ext>
            </a:extLst>
          </p:cNvPr>
          <p:cNvSpPr/>
          <p:nvPr/>
        </p:nvSpPr>
        <p:spPr>
          <a:xfrm>
            <a:off x="6553200" y="3544824"/>
            <a:ext cx="1197864" cy="249936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300" b="0" u="none" dirty="0">
                <a:solidFill>
                  <a:srgbClr val="4572A7"/>
                </a:solidFill>
                <a:latin typeface="Verdana"/>
              </a:rPr>
              <a:t>Employment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50F6C98-E2FB-7DCC-F8E3-EB07F25AEF3F}"/>
              </a:ext>
            </a:extLst>
          </p:cNvPr>
          <p:cNvSpPr/>
          <p:nvPr/>
        </p:nvSpPr>
        <p:spPr>
          <a:xfrm>
            <a:off x="1264920" y="5769864"/>
            <a:ext cx="938784" cy="152400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700" b="0" u="none">
                <a:solidFill>
                  <a:srgbClr val="625A61"/>
                </a:solidFill>
                <a:latin typeface="Arial"/>
              </a:rPr>
              <a:t>Sources: BEA, BLS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079491E-6813-1CD6-528D-3BEFF44A41BF}"/>
              </a:ext>
            </a:extLst>
          </p:cNvPr>
          <p:cNvSpPr/>
          <p:nvPr/>
        </p:nvSpPr>
        <p:spPr>
          <a:xfrm>
            <a:off x="1274064" y="5928360"/>
            <a:ext cx="1170432" cy="188976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0" u="none" dirty="0">
                <a:solidFill>
                  <a:srgbClr val="625A61"/>
                </a:solidFill>
                <a:latin typeface="Arial"/>
              </a:rPr>
              <a:t>fred.stlouisfed.org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914DE99-A560-1953-8829-A082D55D7CA7}"/>
              </a:ext>
            </a:extLst>
          </p:cNvPr>
          <p:cNvSpPr/>
          <p:nvPr/>
        </p:nvSpPr>
        <p:spPr>
          <a:xfrm>
            <a:off x="6973824" y="5937504"/>
            <a:ext cx="1057656" cy="210312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1000" b="0" u="none">
                <a:solidFill>
                  <a:srgbClr val="3B363F"/>
                </a:solidFill>
                <a:latin typeface="Arial"/>
              </a:rPr>
              <a:t>myf.red/g/ehaM</a:t>
            </a:r>
          </a:p>
        </p:txBody>
      </p:sp>
    </p:spTree>
    <p:extLst>
      <p:ext uri="{BB962C8B-B14F-4D97-AF65-F5344CB8AC3E}">
        <p14:creationId xmlns:p14="http://schemas.microsoft.com/office/powerpoint/2010/main" val="31937338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Increasingly “Jobless” US Recoveries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47</a:t>
            </a:fld>
            <a:endParaRPr lang="en-GB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EBE4AA-171B-3071-4E75-BF80E6D9B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319784"/>
            <a:ext cx="5943600" cy="463905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3999268-AD6A-1046-9028-7693F2579CEE}"/>
              </a:ext>
            </a:extLst>
          </p:cNvPr>
          <p:cNvSpPr/>
          <p:nvPr/>
        </p:nvSpPr>
        <p:spPr>
          <a:xfrm>
            <a:off x="1743456" y="1450848"/>
            <a:ext cx="4440936" cy="585216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/>
            <a:r>
              <a:rPr lang="en-US" sz="1900" u="none" dirty="0">
                <a:latin typeface="Arial"/>
              </a:rPr>
              <a:t>Percent Change in Nonfarm Payroll Employment Since Start of Recession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81AE5C2-4B79-24FA-4254-83FC51794BC3}"/>
              </a:ext>
            </a:extLst>
          </p:cNvPr>
          <p:cNvSpPr/>
          <p:nvPr/>
        </p:nvSpPr>
        <p:spPr>
          <a:xfrm>
            <a:off x="2599944" y="4800600"/>
            <a:ext cx="2246376" cy="22250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25" b="0" u="none" dirty="0">
                <a:latin typeface="Arial"/>
              </a:rPr>
              <a:t>June 2009: End of Recession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4BCA26E-3450-4BA2-0FE6-9C1BAC7A1180}"/>
              </a:ext>
            </a:extLst>
          </p:cNvPr>
          <p:cNvSpPr/>
          <p:nvPr/>
        </p:nvSpPr>
        <p:spPr>
          <a:xfrm>
            <a:off x="3636264" y="5303520"/>
            <a:ext cx="2066544" cy="192024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 algn="ctr"/>
            <a:r>
              <a:rPr lang="en-US" sz="1200" b="0" u="none" dirty="0">
                <a:latin typeface="Arial"/>
              </a:rPr>
              <a:t>Years from start of recession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0E81A45-32E2-A12B-5F86-5DB704CF5726}"/>
              </a:ext>
            </a:extLst>
          </p:cNvPr>
          <p:cNvSpPr/>
          <p:nvPr/>
        </p:nvSpPr>
        <p:spPr>
          <a:xfrm>
            <a:off x="1737360" y="5654040"/>
            <a:ext cx="3840480" cy="195072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0" u="none" dirty="0">
                <a:latin typeface="Arial"/>
              </a:rPr>
              <a:t>Source: CBPP calculations from Bureau of Labor Statistics data.</a:t>
            </a:r>
          </a:p>
        </p:txBody>
      </p:sp>
    </p:spTree>
    <p:extLst>
      <p:ext uri="{BB962C8B-B14F-4D97-AF65-F5344CB8AC3E}">
        <p14:creationId xmlns:p14="http://schemas.microsoft.com/office/powerpoint/2010/main" val="11119722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Severe Drop in US Labor Force Participation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48</a:t>
            </a:fld>
            <a:endParaRPr lang="en-GB" dirty="0"/>
          </a:p>
        </p:txBody>
      </p:sp>
      <p:pic>
        <p:nvPicPr>
          <p:cNvPr id="11" name="FRED Graph Chart" descr="FRED Graph">
            <a:hlinkClick r:id="rId2" tooltip="View this chart in your browser. "/>
            <a:extLst>
              <a:ext uri="{FF2B5EF4-FFF2-40B4-BE49-F238E27FC236}">
                <a16:creationId xmlns:a16="http://schemas.microsoft.com/office/drawing/2014/main" id="{0635A396-4A93-5ECA-1518-572DB077C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581" y="7453740"/>
            <a:ext cx="6170838" cy="416172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A931AB8-AFB0-E17F-76A9-93D565388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368" y="1429512"/>
            <a:ext cx="6294120" cy="4294632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C6DF6CF-3DDF-3D10-6B3C-2928B7515127}"/>
              </a:ext>
            </a:extLst>
          </p:cNvPr>
          <p:cNvSpPr/>
          <p:nvPr/>
        </p:nvSpPr>
        <p:spPr>
          <a:xfrm>
            <a:off x="2508504" y="1572768"/>
            <a:ext cx="1240536" cy="143256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600" b="0" u="none" dirty="0">
                <a:latin typeface="Arial"/>
              </a:rPr>
              <a:t>Employment-Population Ratio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B2D0959-3E33-6AEC-46BE-B8B0F5224C1E}"/>
              </a:ext>
            </a:extLst>
          </p:cNvPr>
          <p:cNvSpPr/>
          <p:nvPr/>
        </p:nvSpPr>
        <p:spPr>
          <a:xfrm>
            <a:off x="1539240" y="3334512"/>
            <a:ext cx="158496" cy="399288"/>
          </a:xfrm>
          <a:prstGeom prst="rect">
            <a:avLst/>
          </a:prstGeom>
          <a:noFill/>
        </p:spPr>
        <p:txBody>
          <a:bodyPr vert="vert270" wrap="none" lIns="0" tIns="0" rIns="0" bIns="0">
            <a:noAutofit/>
          </a:bodyPr>
          <a:lstStyle/>
          <a:p>
            <a:pPr indent="0"/>
            <a:r>
              <a:rPr lang="en-US" sz="600" b="0" u="none">
                <a:latin typeface="Arial"/>
              </a:rPr>
              <a:t>Percent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B6CBD74-3AAE-BF23-B7DE-4B77A39FB30A}"/>
              </a:ext>
            </a:extLst>
          </p:cNvPr>
          <p:cNvSpPr/>
          <p:nvPr/>
        </p:nvSpPr>
        <p:spPr>
          <a:xfrm>
            <a:off x="3005328" y="3081528"/>
            <a:ext cx="1664208" cy="34747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/>
          <a:p>
            <a:pPr indent="0"/>
            <a:r>
              <a:rPr lang="en-US" sz="1200" b="0" u="none" dirty="0">
                <a:latin typeface="Arial"/>
              </a:rPr>
              <a:t>US Civilian Employment to Population Ratio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A92F214-3141-857D-16D1-6FE7EB0105A4}"/>
              </a:ext>
            </a:extLst>
          </p:cNvPr>
          <p:cNvSpPr/>
          <p:nvPr/>
        </p:nvSpPr>
        <p:spPr>
          <a:xfrm>
            <a:off x="2249424" y="5541264"/>
            <a:ext cx="1621536" cy="152400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600" b="0" u="none">
                <a:latin typeface="Arial"/>
              </a:rPr>
              <a:t>Source: U.S. Bureau of Labor Statistics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C8F784A-031F-565B-0B97-4E25FFDA0F61}"/>
              </a:ext>
            </a:extLst>
          </p:cNvPr>
          <p:cNvSpPr/>
          <p:nvPr/>
        </p:nvSpPr>
        <p:spPr>
          <a:xfrm>
            <a:off x="5748528" y="5547360"/>
            <a:ext cx="688848" cy="140208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600" b="0" u="none">
                <a:latin typeface="Arial"/>
              </a:rPr>
              <a:t>myf.red/g/SIHR</a:t>
            </a:r>
          </a:p>
        </p:txBody>
      </p:sp>
    </p:spTree>
    <p:extLst>
      <p:ext uri="{BB962C8B-B14F-4D97-AF65-F5344CB8AC3E}">
        <p14:creationId xmlns:p14="http://schemas.microsoft.com/office/powerpoint/2010/main" val="29373124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4538" y="1557338"/>
            <a:ext cx="5114925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U.S. Manufacturing Employment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49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1976569" y="5243209"/>
            <a:ext cx="20681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0" u="none" dirty="0">
                <a:latin typeface="Arial" pitchFamily="34" charset="0"/>
                <a:cs typeface="Arial" pitchFamily="34" charset="0"/>
              </a:rPr>
              <a:t>Source: </a:t>
            </a:r>
            <a:r>
              <a:rPr lang="en-US" sz="1000" b="0" u="none" dirty="0">
                <a:latin typeface="Arial" pitchFamily="34" charset="0"/>
                <a:cs typeface="Arial" pitchFamily="34" charset="0"/>
                <a:hlinkClick r:id="rId4"/>
              </a:rPr>
              <a:t>Pierce and Schott (2012)</a:t>
            </a:r>
            <a:endParaRPr lang="en-US" sz="1000" b="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15479" y="2536372"/>
            <a:ext cx="1787119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0" u="none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What happened in 2001?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6CB38AA-5D51-0AA7-2BF0-2D54D43D8EF5}"/>
              </a:ext>
            </a:extLst>
          </p:cNvPr>
          <p:cNvSpPr/>
          <p:nvPr/>
        </p:nvSpPr>
        <p:spPr>
          <a:xfrm>
            <a:off x="5948435" y="2867396"/>
            <a:ext cx="568274" cy="12185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b="0" u="none" dirty="0">
              <a:solidFill>
                <a:schemeClr val="accent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A6B2842-9465-1EFD-643A-E98C24B4A1B3}"/>
              </a:ext>
            </a:extLst>
          </p:cNvPr>
          <p:cNvSpPr/>
          <p:nvPr/>
        </p:nvSpPr>
        <p:spPr>
          <a:xfrm rot="16200000">
            <a:off x="1208223" y="3356770"/>
            <a:ext cx="2024933" cy="213756"/>
          </a:xfrm>
          <a:prstGeom prst="rect">
            <a:avLst/>
          </a:prstGeom>
          <a:solidFill>
            <a:srgbClr val="EAF2F3"/>
          </a:solidFill>
        </p:spPr>
        <p:txBody>
          <a:bodyPr lIns="0" tIns="0" rIns="0" bIns="0">
            <a:noAutofit/>
          </a:bodyPr>
          <a:lstStyle/>
          <a:p>
            <a:pPr indent="0" algn="ctr">
              <a:spcAft>
                <a:spcPts val="140"/>
              </a:spcAft>
            </a:pPr>
            <a:r>
              <a:rPr lang="en-US" sz="1100" b="0" u="none" dirty="0">
                <a:latin typeface="Arial"/>
              </a:rPr>
              <a:t>Employment (million)</a:t>
            </a:r>
            <a:endParaRPr lang="en-US" sz="1000" b="0" u="none" dirty="0">
              <a:latin typeface="Arial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5CF6F85-A92A-7917-5D89-D3DE30054299}"/>
              </a:ext>
            </a:extLst>
          </p:cNvPr>
          <p:cNvSpPr/>
          <p:nvPr/>
        </p:nvSpPr>
        <p:spPr>
          <a:xfrm>
            <a:off x="3456432" y="1709928"/>
            <a:ext cx="2630424" cy="432816"/>
          </a:xfrm>
          <a:prstGeom prst="rect">
            <a:avLst/>
          </a:prstGeom>
          <a:solidFill>
            <a:srgbClr val="EAF2F3"/>
          </a:solidFill>
        </p:spPr>
        <p:txBody>
          <a:bodyPr lIns="0" tIns="0" rIns="0" bIns="0">
            <a:noAutofit/>
          </a:bodyPr>
          <a:lstStyle/>
          <a:p>
            <a:pPr indent="0" algn="ctr">
              <a:spcAft>
                <a:spcPts val="140"/>
              </a:spcAft>
            </a:pPr>
            <a:r>
              <a:rPr lang="en-US" sz="1400" b="0" u="none" dirty="0">
                <a:latin typeface="Arial"/>
              </a:rPr>
              <a:t>U.S. Manufacturing Employment</a:t>
            </a:r>
          </a:p>
          <a:p>
            <a:pPr indent="0" algn="ctr"/>
            <a:r>
              <a:rPr lang="en-US" sz="1100" b="0" u="none" dirty="0">
                <a:latin typeface="Arial"/>
              </a:rPr>
              <a:t>NBER Recessions Shaded</a:t>
            </a:r>
          </a:p>
        </p:txBody>
      </p:sp>
    </p:spTree>
    <p:extLst>
      <p:ext uri="{BB962C8B-B14F-4D97-AF65-F5344CB8AC3E}">
        <p14:creationId xmlns:p14="http://schemas.microsoft.com/office/powerpoint/2010/main" val="1881074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GDP Growth</a:t>
            </a:r>
            <a:br>
              <a:rPr lang="en-US" dirty="0"/>
            </a:br>
            <a:r>
              <a:rPr lang="en-US" sz="1400" dirty="0"/>
              <a:t>1997-2021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A0D53A54-13D3-B0A2-6CDC-33E757A5C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84" y="1182624"/>
            <a:ext cx="7760208" cy="5282184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DFF2D288-109B-3379-92C3-C0154583ECBE}"/>
              </a:ext>
            </a:extLst>
          </p:cNvPr>
          <p:cNvSpPr/>
          <p:nvPr/>
        </p:nvSpPr>
        <p:spPr>
          <a:xfrm>
            <a:off x="2621280" y="1304544"/>
            <a:ext cx="4157472" cy="31089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ctr"/>
            <a:r>
              <a:rPr lang="en-US" sz="2000" b="0" u="none" dirty="0">
                <a:latin typeface="Arial"/>
              </a:rPr>
              <a:t>Contribution to World GDP Growth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191BC2F-41C9-0602-7676-BE40FA8F115A}"/>
              </a:ext>
            </a:extLst>
          </p:cNvPr>
          <p:cNvSpPr/>
          <p:nvPr/>
        </p:nvSpPr>
        <p:spPr>
          <a:xfrm>
            <a:off x="856488" y="2929128"/>
            <a:ext cx="228600" cy="1389888"/>
          </a:xfrm>
          <a:prstGeom prst="rect">
            <a:avLst/>
          </a:prstGeom>
          <a:solidFill>
            <a:srgbClr val="FFFFFF"/>
          </a:solidFill>
        </p:spPr>
        <p:txBody>
          <a:bodyPr vert="vert270" wrap="none" lIns="0" tIns="0" rIns="0" bIns="0">
            <a:noAutofit/>
          </a:bodyPr>
          <a:lstStyle/>
          <a:p>
            <a:pPr indent="0"/>
            <a:r>
              <a:rPr lang="en-US" sz="1400" b="0" u="none" dirty="0">
                <a:latin typeface="Arial"/>
              </a:rPr>
              <a:t>Percent Growth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870C5E5-9F37-00AD-BB1C-164A214D61CA}"/>
              </a:ext>
            </a:extLst>
          </p:cNvPr>
          <p:cNvSpPr/>
          <p:nvPr/>
        </p:nvSpPr>
        <p:spPr>
          <a:xfrm>
            <a:off x="4815840" y="4398264"/>
            <a:ext cx="649224" cy="295656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>
              <a:lnSpc>
                <a:spcPct val="105000"/>
              </a:lnSpc>
            </a:pPr>
            <a:r>
              <a:rPr lang="en-US" sz="1000" b="0" u="none" dirty="0">
                <a:latin typeface="Arial"/>
              </a:rPr>
              <a:t>Great Recession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F2DD4CD-85F6-6920-9024-53C38BA620E2}"/>
              </a:ext>
            </a:extLst>
          </p:cNvPr>
          <p:cNvSpPr/>
          <p:nvPr/>
        </p:nvSpPr>
        <p:spPr>
          <a:xfrm>
            <a:off x="7568184" y="5105400"/>
            <a:ext cx="463296" cy="18288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0" u="none" dirty="0">
                <a:latin typeface="Arial"/>
              </a:rPr>
              <a:t>COVID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B6D0798-C177-4854-7595-9305BBE2ED07}"/>
              </a:ext>
            </a:extLst>
          </p:cNvPr>
          <p:cNvSpPr/>
          <p:nvPr/>
        </p:nvSpPr>
        <p:spPr>
          <a:xfrm>
            <a:off x="1243584" y="6035040"/>
            <a:ext cx="441960" cy="22860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400" b="0" u="none" dirty="0">
                <a:latin typeface="Arial"/>
              </a:rPr>
              <a:t>USA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ADA1965-7E60-65F1-8626-9B9049A549D1}"/>
              </a:ext>
            </a:extLst>
          </p:cNvPr>
          <p:cNvSpPr/>
          <p:nvPr/>
        </p:nvSpPr>
        <p:spPr>
          <a:xfrm>
            <a:off x="2087880" y="6035040"/>
            <a:ext cx="573024" cy="22250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400" b="0" u="none" dirty="0">
                <a:latin typeface="Arial"/>
              </a:rPr>
              <a:t>China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BDD56B1-40FB-C729-7AD9-57ABDA77804E}"/>
              </a:ext>
            </a:extLst>
          </p:cNvPr>
          <p:cNvSpPr/>
          <p:nvPr/>
        </p:nvSpPr>
        <p:spPr>
          <a:xfrm>
            <a:off x="3032760" y="6050280"/>
            <a:ext cx="481584" cy="20726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400" b="0" u="none" dirty="0">
                <a:latin typeface="Arial"/>
              </a:rPr>
              <a:t>India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387886F-28A5-BBD3-344A-C1E4E36F5F9C}"/>
              </a:ext>
            </a:extLst>
          </p:cNvPr>
          <p:cNvSpPr/>
          <p:nvPr/>
        </p:nvSpPr>
        <p:spPr>
          <a:xfrm>
            <a:off x="3910584" y="6035040"/>
            <a:ext cx="847344" cy="22250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400" b="0" u="none" dirty="0">
                <a:latin typeface="Arial"/>
              </a:rPr>
              <a:t>SS Africa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4DFD7E7-96CE-00A1-EBB7-524FAF4AE746}"/>
              </a:ext>
            </a:extLst>
          </p:cNvPr>
          <p:cNvSpPr/>
          <p:nvPr/>
        </p:nvSpPr>
        <p:spPr>
          <a:xfrm>
            <a:off x="5145024" y="6050280"/>
            <a:ext cx="1527048" cy="23774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1400" b="0" u="none" dirty="0">
                <a:latin typeface="Arial"/>
              </a:rPr>
              <a:t>Other Developing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0B5669E-BCFE-065C-2B25-AA7E251D3136}"/>
              </a:ext>
            </a:extLst>
          </p:cNvPr>
          <p:cNvSpPr/>
          <p:nvPr/>
        </p:nvSpPr>
        <p:spPr>
          <a:xfrm>
            <a:off x="6989064" y="6044184"/>
            <a:ext cx="905256" cy="21336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1400" b="0" u="none" dirty="0">
                <a:latin typeface="Arial"/>
              </a:rPr>
              <a:t>Other Rich</a:t>
            </a:r>
          </a:p>
        </p:txBody>
      </p:sp>
    </p:spTree>
    <p:extLst>
      <p:ext uri="{BB962C8B-B14F-4D97-AF65-F5344CB8AC3E}">
        <p14:creationId xmlns:p14="http://schemas.microsoft.com/office/powerpoint/2010/main" val="2413919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055802" y="1666432"/>
            <a:ext cx="6893605" cy="3906917"/>
            <a:chOff x="1055802" y="1666432"/>
            <a:chExt cx="6893605" cy="39069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1419" y="1666432"/>
              <a:ext cx="6757988" cy="2900363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 bwMode="auto">
            <a:xfrm>
              <a:off x="1055802" y="3974184"/>
              <a:ext cx="886120" cy="79185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4" name="Rectangle 3"/>
            <p:cNvSpPr/>
            <p:nvPr/>
          </p:nvSpPr>
          <p:spPr bwMode="auto">
            <a:xfrm>
              <a:off x="3589341" y="4998773"/>
              <a:ext cx="263951" cy="254523"/>
            </a:xfrm>
            <a:prstGeom prst="rect">
              <a:avLst/>
            </a:prstGeom>
            <a:solidFill>
              <a:srgbClr val="BFDFB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2224016" y="4998773"/>
              <a:ext cx="263951" cy="254523"/>
            </a:xfrm>
            <a:prstGeom prst="rect">
              <a:avLst/>
            </a:prstGeom>
            <a:solidFill>
              <a:srgbClr val="008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6412904" y="4994264"/>
              <a:ext cx="263951" cy="254523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5016043" y="4993161"/>
              <a:ext cx="263951" cy="254523"/>
            </a:xfrm>
            <a:prstGeom prst="rect">
              <a:avLst/>
            </a:prstGeom>
            <a:solidFill>
              <a:srgbClr val="FFBFB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61686" y="5265570"/>
              <a:ext cx="9726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0" u="none" dirty="0">
                  <a:latin typeface="Arial" panose="020B0604020202020204" pitchFamily="34" charset="0"/>
                  <a:cs typeface="Arial" pitchFamily="34" charset="0"/>
                </a:rPr>
                <a:t>51</a:t>
              </a:r>
              <a:r>
                <a:rPr lang="en-US" sz="1400" b="0" u="none" baseline="30000" dirty="0">
                  <a:latin typeface="Arial" pitchFamily="34" charset="0"/>
                  <a:cs typeface="Arial" pitchFamily="34" charset="0"/>
                </a:rPr>
                <a:t>th</a:t>
              </a:r>
              <a:r>
                <a:rPr lang="en-US" sz="1400" b="0" u="none" dirty="0">
                  <a:latin typeface="Arial" pitchFamily="34" charset="0"/>
                  <a:cs typeface="Arial" pitchFamily="34" charset="0"/>
                </a:rPr>
                <a:t>-75</a:t>
              </a:r>
              <a:r>
                <a:rPr lang="en-US" sz="1400" b="0" u="none" baseline="30000" dirty="0">
                  <a:latin typeface="Arial" pitchFamily="34" charset="0"/>
                  <a:cs typeface="Arial" pitchFamily="34" charset="0"/>
                </a:rPr>
                <a:t>th</a:t>
              </a:r>
              <a:endParaRPr lang="en-US" sz="1400" b="0" u="none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44912" y="5265569"/>
              <a:ext cx="9999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0" u="none" dirty="0">
                  <a:latin typeface="Arial" pitchFamily="34" charset="0"/>
                  <a:cs typeface="Arial" pitchFamily="34" charset="0"/>
                </a:rPr>
                <a:t>76</a:t>
              </a:r>
              <a:r>
                <a:rPr lang="en-US" sz="1400" b="0" u="none" baseline="30000" dirty="0">
                  <a:latin typeface="Arial" pitchFamily="34" charset="0"/>
                  <a:cs typeface="Arial" pitchFamily="34" charset="0"/>
                </a:rPr>
                <a:t>th</a:t>
              </a:r>
              <a:r>
                <a:rPr lang="en-US" sz="1400" b="0" u="none" dirty="0">
                  <a:latin typeface="Arial" pitchFamily="34" charset="0"/>
                  <a:cs typeface="Arial" pitchFamily="34" charset="0"/>
                </a:rPr>
                <a:t>-100</a:t>
              </a:r>
              <a:r>
                <a:rPr lang="en-US" sz="1400" b="0" u="none" baseline="30000" dirty="0">
                  <a:latin typeface="Arial" pitchFamily="34" charset="0"/>
                  <a:cs typeface="Arial" pitchFamily="34" charset="0"/>
                </a:rPr>
                <a:t>th</a:t>
              </a:r>
              <a:r>
                <a:rPr lang="en-US" sz="1400" b="0" u="none" dirty="0">
                  <a:latin typeface="Arial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009584" y="5265572"/>
              <a:ext cx="6928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0" u="none" dirty="0">
                  <a:latin typeface="Arial" panose="020B0604020202020204" pitchFamily="34" charset="0"/>
                  <a:cs typeface="Arial" pitchFamily="34" charset="0"/>
                </a:rPr>
                <a:t>0-25</a:t>
              </a:r>
              <a:r>
                <a:rPr lang="en-US" sz="1400" b="0" u="none" baseline="30000" dirty="0">
                  <a:latin typeface="Arial" panose="020B0604020202020204" pitchFamily="34" charset="0"/>
                  <a:cs typeface="Arial" pitchFamily="34" charset="0"/>
                </a:rPr>
                <a:t>th</a:t>
              </a:r>
              <a:r>
                <a:rPr lang="en-US" sz="1400" b="0" u="none" dirty="0">
                  <a:latin typeface="Arial" panose="020B0604020202020204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299567" y="5265571"/>
              <a:ext cx="8435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u="none" dirty="0">
                  <a:latin typeface="Arial" panose="020B0604020202020204" pitchFamily="34" charset="0"/>
                  <a:cs typeface="Arial" pitchFamily="34" charset="0"/>
                </a:rPr>
                <a:t>26</a:t>
              </a:r>
              <a:r>
                <a:rPr lang="en-US" sz="1400" b="0" u="none" baseline="30000" dirty="0">
                  <a:latin typeface="Arial" pitchFamily="34" charset="0"/>
                  <a:cs typeface="Arial" pitchFamily="34" charset="0"/>
                </a:rPr>
                <a:t>th</a:t>
              </a:r>
              <a:r>
                <a:rPr lang="en-US" sz="1400" b="0" u="none" dirty="0">
                  <a:latin typeface="Arial" pitchFamily="34" charset="0"/>
                  <a:cs typeface="Arial" pitchFamily="34" charset="0"/>
                </a:rPr>
                <a:t>-50</a:t>
              </a:r>
              <a:r>
                <a:rPr lang="en-US" sz="1400" b="0" u="none" baseline="30000" dirty="0">
                  <a:latin typeface="Arial" pitchFamily="34" charset="0"/>
                  <a:cs typeface="Arial" pitchFamily="34" charset="0"/>
                </a:rPr>
                <a:t>th</a:t>
              </a:r>
              <a:endParaRPr lang="en-US" sz="1400" b="0" u="none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1866507" y="4857090"/>
              <a:ext cx="5178341" cy="716256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Title 1"/>
          <p:cNvSpPr txBox="1">
            <a:spLocks/>
          </p:cNvSpPr>
          <p:nvPr/>
        </p:nvSpPr>
        <p:spPr>
          <a:xfrm>
            <a:off x="354013" y="274638"/>
            <a:ext cx="8437562" cy="7239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Tahoma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Tahoma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Tahoma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Tahoma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Tahoma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Tahoma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Tahoma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Tahoma" charset="0"/>
              </a:defRPr>
            </a:lvl9pPr>
          </a:lstStyle>
          <a:p>
            <a:r>
              <a:rPr lang="en-US" b="0" u="none" kern="0" dirty="0"/>
              <a:t>Exposure to Imports from China</a:t>
            </a:r>
          </a:p>
        </p:txBody>
      </p:sp>
    </p:spTree>
    <p:extLst>
      <p:ext uri="{BB962C8B-B14F-4D97-AF65-F5344CB8AC3E}">
        <p14:creationId xmlns:p14="http://schemas.microsoft.com/office/powerpoint/2010/main" val="4487670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U.S. Income Inequality by Education</a:t>
            </a:r>
            <a:br>
              <a:rPr lang="en-US" dirty="0"/>
            </a:br>
            <a:r>
              <a:rPr lang="en-US" sz="1400" dirty="0" err="1">
                <a:hlinkClick r:id="rId2"/>
              </a:rPr>
              <a:t>Autor</a:t>
            </a:r>
            <a:r>
              <a:rPr lang="en-US" sz="1400" dirty="0">
                <a:hlinkClick r:id="rId2"/>
              </a:rPr>
              <a:t> 2014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51</a:t>
            </a:fld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2419780" y="1406446"/>
            <a:ext cx="4686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u="none" dirty="0">
                <a:latin typeface="Arial" pitchFamily="34" charset="0"/>
                <a:cs typeface="Arial" pitchFamily="34" charset="0"/>
              </a:rPr>
              <a:t>Real Weekly Male Earnings Since 1963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753D68-1C77-A84D-9778-D2BD17F43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992" y="1929384"/>
            <a:ext cx="6416040" cy="417880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4872A98-2CF6-30F5-6A11-A6979BE1567D}"/>
              </a:ext>
            </a:extLst>
          </p:cNvPr>
          <p:cNvSpPr/>
          <p:nvPr/>
        </p:nvSpPr>
        <p:spPr>
          <a:xfrm>
            <a:off x="4809744" y="2331720"/>
            <a:ext cx="1008888" cy="46634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>
              <a:lnSpc>
                <a:spcPct val="108000"/>
              </a:lnSpc>
            </a:pPr>
            <a:r>
              <a:rPr lang="en-US" sz="1300" b="0" u="none" dirty="0">
                <a:solidFill>
                  <a:srgbClr val="625A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Bachelor's degree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B6E299B-5DF0-9BE3-77AE-97E2A63CB328}"/>
              </a:ext>
            </a:extLst>
          </p:cNvPr>
          <p:cNvSpPr/>
          <p:nvPr/>
        </p:nvSpPr>
        <p:spPr>
          <a:xfrm>
            <a:off x="3246120" y="2926080"/>
            <a:ext cx="1170432" cy="46634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>
              <a:lnSpc>
                <a:spcPct val="111000"/>
              </a:lnSpc>
            </a:pPr>
            <a:r>
              <a:rPr lang="en-US" sz="1300" b="0" u="none" dirty="0">
                <a:solidFill>
                  <a:srgbClr val="3B36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Bachelor's degree</a:t>
            </a:r>
          </a:p>
        </p:txBody>
      </p:sp>
    </p:spTree>
    <p:extLst>
      <p:ext uri="{BB962C8B-B14F-4D97-AF65-F5344CB8AC3E}">
        <p14:creationId xmlns:p14="http://schemas.microsoft.com/office/powerpoint/2010/main" val="10921266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52</a:t>
            </a:fld>
            <a:endParaRPr lang="en-GB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49C2E6F-0B59-F3AB-71C3-541269BE7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289560"/>
            <a:ext cx="7559040" cy="61722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46FBFC2-DD7A-4AC8-0D2E-C393699FF6CF}"/>
              </a:ext>
            </a:extLst>
          </p:cNvPr>
          <p:cNvSpPr/>
          <p:nvPr/>
        </p:nvSpPr>
        <p:spPr>
          <a:xfrm>
            <a:off x="2109216" y="329184"/>
            <a:ext cx="5053584" cy="582168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950" u="none" dirty="0">
                <a:latin typeface="Arial" panose="020B0604020202020204" pitchFamily="34" charset="0"/>
                <a:cs typeface="Arial" panose="020B0604020202020204" pitchFamily="34" charset="0"/>
              </a:rPr>
              <a:t>Our Broken Economy, in One Simple Chart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75A9714-C74B-AC43-6F3F-D93F587F1A60}"/>
              </a:ext>
            </a:extLst>
          </p:cNvPr>
          <p:cNvSpPr/>
          <p:nvPr/>
        </p:nvSpPr>
        <p:spPr>
          <a:xfrm>
            <a:off x="3895344" y="944880"/>
            <a:ext cx="1423416" cy="37490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 algn="ctr">
              <a:spcAft>
                <a:spcPts val="350"/>
              </a:spcAft>
            </a:pPr>
            <a:r>
              <a:rPr lang="en-US" sz="950" b="0" u="none" dirty="0">
                <a:latin typeface="Arial" panose="020B0604020202020204" pitchFamily="34" charset="0"/>
                <a:cs typeface="Arial" panose="020B0604020202020204" pitchFamily="34" charset="0"/>
              </a:rPr>
              <a:t>By DAVID LEONHARDT</a:t>
            </a:r>
          </a:p>
          <a:p>
            <a:pPr indent="0" algn="ctr"/>
            <a:r>
              <a:rPr lang="en-US" sz="750" b="0" u="none" dirty="0">
                <a:latin typeface="Arial" panose="020B0604020202020204" pitchFamily="34" charset="0"/>
                <a:cs typeface="Arial" panose="020B0604020202020204" pitchFamily="34" charset="0"/>
              </a:rPr>
              <a:t>AUG. 7, 2017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B3FCE33-5106-5EA7-77EB-EE10E47954B8}"/>
              </a:ext>
            </a:extLst>
          </p:cNvPr>
          <p:cNvSpPr/>
          <p:nvPr/>
        </p:nvSpPr>
        <p:spPr>
          <a:xfrm>
            <a:off x="908304" y="1761744"/>
            <a:ext cx="1222248" cy="143256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0" u="none" dirty="0">
                <a:latin typeface="Arial" panose="020B0604020202020204" pitchFamily="34" charset="0"/>
                <a:cs typeface="Arial" panose="020B0604020202020204" pitchFamily="34" charset="0"/>
              </a:rPr>
              <a:t>INCOME GROWTH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F843314-3531-79E6-A668-B0EB4C1E9763}"/>
              </a:ext>
            </a:extLst>
          </p:cNvPr>
          <p:cNvSpPr/>
          <p:nvPr/>
        </p:nvSpPr>
        <p:spPr>
          <a:xfrm>
            <a:off x="914400" y="1917192"/>
            <a:ext cx="1051560" cy="124968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750" b="0" u="none" dirty="0">
                <a:latin typeface="Arial" panose="020B0604020202020204" pitchFamily="34" charset="0"/>
                <a:cs typeface="Arial" panose="020B0604020202020204" pitchFamily="34" charset="0"/>
              </a:rPr>
              <a:t>Over </a:t>
            </a:r>
            <a:r>
              <a:rPr lang="en-US" sz="750" b="0" i="1" u="none" dirty="0">
                <a:latin typeface="Arial" panose="020B0604020202020204" pitchFamily="34" charset="0"/>
                <a:cs typeface="Arial" panose="020B0604020202020204" pitchFamily="34" charset="0"/>
              </a:rPr>
              <a:t>previous 34 years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13FD46B-646E-FEE3-A790-F050F9631931}"/>
              </a:ext>
            </a:extLst>
          </p:cNvPr>
          <p:cNvSpPr/>
          <p:nvPr/>
        </p:nvSpPr>
        <p:spPr>
          <a:xfrm>
            <a:off x="5876544" y="2005584"/>
            <a:ext cx="1862328" cy="39624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/>
          <a:p>
            <a:pPr indent="0" algn="ctr"/>
            <a:r>
              <a:rPr lang="en-US" sz="1200" b="0" u="none" dirty="0">
                <a:latin typeface="Arial" panose="020B0604020202020204" pitchFamily="34" charset="0"/>
                <a:cs typeface="Arial" panose="020B0604020202020204" pitchFamily="34" charset="0"/>
              </a:rPr>
              <a:t>But now, the very affluent (the </a:t>
            </a:r>
            <a:r>
              <a:rPr lang="ja" sz="1200" b="0" u="none" dirty="0">
                <a:latin typeface="Arial" panose="020B0604020202020204" pitchFamily="34" charset="0"/>
                <a:ea typeface="Cambria"/>
                <a:cs typeface="Arial" panose="020B0604020202020204" pitchFamily="34" charset="0"/>
              </a:rPr>
              <a:t>99.999</a:t>
            </a:r>
            <a:r>
              <a:rPr lang="en-US" sz="1200" b="0" u="none" dirty="0" err="1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200" b="0" u="none" dirty="0">
                <a:latin typeface="Arial" panose="020B0604020202020204" pitchFamily="34" charset="0"/>
                <a:cs typeface="Arial" panose="020B0604020202020204" pitchFamily="34" charset="0"/>
              </a:rPr>
              <a:t> percentile)</a:t>
            </a:r>
            <a:r>
              <a:rPr lang="zh-CN" sz="1200" b="0" u="none" dirty="0">
                <a:latin typeface="Arial" panose="020B0604020202020204" pitchFamily="34" charset="0"/>
                <a:ea typeface="Cambria"/>
                <a:cs typeface="Arial" panose="020B0604020202020204" pitchFamily="34" charset="0"/>
              </a:rPr>
              <a:t> </a:t>
            </a:r>
            <a:r>
              <a:rPr lang="en-US" sz="1200" b="0" u="none" dirty="0">
                <a:latin typeface="Arial" panose="020B0604020202020204" pitchFamily="34" charset="0"/>
                <a:cs typeface="Arial" panose="020B0604020202020204" pitchFamily="34" charset="0"/>
              </a:rPr>
              <a:t>see the largest income growth.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0B17DC-36CE-25D7-8CFD-ABB69AB3482C}"/>
              </a:ext>
            </a:extLst>
          </p:cNvPr>
          <p:cNvSpPr/>
          <p:nvPr/>
        </p:nvSpPr>
        <p:spPr>
          <a:xfrm>
            <a:off x="1990344" y="2849880"/>
            <a:ext cx="1639824" cy="59436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/>
          <a:p>
            <a:pPr indent="0" algn="ctr">
              <a:lnSpc>
                <a:spcPct val="106000"/>
              </a:lnSpc>
            </a:pPr>
            <a:r>
              <a:rPr lang="en-US" sz="1200" b="0" u="none" dirty="0">
                <a:latin typeface="Arial" panose="020B0604020202020204" pitchFamily="34" charset="0"/>
                <a:cs typeface="Arial" panose="020B0604020202020204" pitchFamily="34" charset="0"/>
              </a:rPr>
              <a:t>The poor and middle class used to see the largest income growth.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67EDD8A-A645-9134-490C-BDBC47115E4A}"/>
              </a:ext>
            </a:extLst>
          </p:cNvPr>
          <p:cNvSpPr/>
          <p:nvPr/>
        </p:nvSpPr>
        <p:spPr>
          <a:xfrm>
            <a:off x="6995160" y="3139440"/>
            <a:ext cx="929640" cy="173736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ja" sz="700" b="0" u="none"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99.99</a:t>
            </a:r>
            <a:r>
              <a:rPr lang="en-US" sz="700" b="0" u="none">
                <a:latin typeface="Arial" panose="020B0604020202020204" pitchFamily="34" charset="0"/>
                <a:cs typeface="Arial" panose="020B0604020202020204" pitchFamily="34" charset="0"/>
              </a:rPr>
              <a:t>th percentile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52B9D06-CCCD-FD21-54A7-790EA703E909}"/>
              </a:ext>
            </a:extLst>
          </p:cNvPr>
          <p:cNvSpPr/>
          <p:nvPr/>
        </p:nvSpPr>
        <p:spPr>
          <a:xfrm>
            <a:off x="7101840" y="4044696"/>
            <a:ext cx="762000" cy="170688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700" b="0" u="none" dirty="0">
                <a:latin typeface="Arial" panose="020B0604020202020204" pitchFamily="34" charset="0"/>
                <a:cs typeface="Arial" panose="020B0604020202020204" pitchFamily="34" charset="0"/>
              </a:rPr>
              <a:t>99th percentile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6D8517E-1EC9-8717-F8DE-EE3DE9B53D81}"/>
              </a:ext>
            </a:extLst>
          </p:cNvPr>
          <p:cNvSpPr/>
          <p:nvPr/>
        </p:nvSpPr>
        <p:spPr>
          <a:xfrm>
            <a:off x="4407408" y="4078224"/>
            <a:ext cx="615696" cy="152400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 algn="ctr"/>
            <a:r>
              <a:rPr lang="en-US" sz="1100" b="0" u="none">
                <a:latin typeface="Arial" panose="020B0604020202020204" pitchFamily="34" charset="0"/>
                <a:cs typeface="Arial" panose="020B0604020202020204" pitchFamily="34" charset="0"/>
              </a:rPr>
              <a:t>In 1980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DE5E3EA-ABE7-B3E1-4A68-A763EB21BFCD}"/>
              </a:ext>
            </a:extLst>
          </p:cNvPr>
          <p:cNvSpPr/>
          <p:nvPr/>
        </p:nvSpPr>
        <p:spPr>
          <a:xfrm>
            <a:off x="4419600" y="4596384"/>
            <a:ext cx="573024" cy="167640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 algn="ctr"/>
            <a:r>
              <a:rPr lang="en-US" sz="1100" b="0" u="none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2014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809B4FA-2A6C-07AD-C29C-01C929125119}"/>
              </a:ext>
            </a:extLst>
          </p:cNvPr>
          <p:cNvSpPr/>
          <p:nvPr/>
        </p:nvSpPr>
        <p:spPr>
          <a:xfrm>
            <a:off x="1304544" y="4870704"/>
            <a:ext cx="725424" cy="137160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700" b="0" u="none" dirty="0">
                <a:latin typeface="Arial" panose="020B0604020202020204" pitchFamily="34" charset="0"/>
                <a:cs typeface="Arial" panose="020B0604020202020204" pitchFamily="34" charset="0"/>
              </a:rPr>
              <a:t>5th percentile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6EBFB61-69FE-B902-C0AD-86A9ABF5C10E}"/>
              </a:ext>
            </a:extLst>
          </p:cNvPr>
          <p:cNvSpPr/>
          <p:nvPr/>
        </p:nvSpPr>
        <p:spPr>
          <a:xfrm>
            <a:off x="7406640" y="4831080"/>
            <a:ext cx="795528" cy="182880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700" b="0" u="none" dirty="0">
                <a:latin typeface="Arial" panose="020B0604020202020204" pitchFamily="34" charset="0"/>
                <a:cs typeface="Arial" panose="020B0604020202020204" pitchFamily="34" charset="0"/>
              </a:rPr>
              <a:t>99th percentile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BB7EE52-2297-6B1F-F125-DD5BE0401D24}"/>
              </a:ext>
            </a:extLst>
          </p:cNvPr>
          <p:cNvSpPr/>
          <p:nvPr/>
        </p:nvSpPr>
        <p:spPr>
          <a:xfrm>
            <a:off x="1828800" y="5617464"/>
            <a:ext cx="283464" cy="15240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700" b="0" u="none">
                <a:latin typeface="Arial" panose="020B0604020202020204" pitchFamily="34" charset="0"/>
                <a:cs typeface="Arial" panose="020B0604020202020204" pitchFamily="34" charset="0"/>
              </a:rPr>
              <a:t>10th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7A36420-9670-E164-3A59-AB0BC88C47E3}"/>
              </a:ext>
            </a:extLst>
          </p:cNvPr>
          <p:cNvSpPr/>
          <p:nvPr/>
        </p:nvSpPr>
        <p:spPr>
          <a:xfrm>
            <a:off x="2453640" y="5632704"/>
            <a:ext cx="304800" cy="14325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700" b="0" u="none">
                <a:latin typeface="Arial" panose="020B0604020202020204" pitchFamily="34" charset="0"/>
                <a:cs typeface="Arial" panose="020B0604020202020204" pitchFamily="34" charset="0"/>
              </a:rPr>
              <a:t>20th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4C88762-C891-891B-88A0-C463A4E44FA0}"/>
              </a:ext>
            </a:extLst>
          </p:cNvPr>
          <p:cNvSpPr/>
          <p:nvPr/>
        </p:nvSpPr>
        <p:spPr>
          <a:xfrm>
            <a:off x="3163824" y="5623560"/>
            <a:ext cx="292608" cy="16154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700" b="0" u="none">
                <a:latin typeface="Arial" panose="020B0604020202020204" pitchFamily="34" charset="0"/>
                <a:cs typeface="Arial" panose="020B0604020202020204" pitchFamily="34" charset="0"/>
              </a:rPr>
              <a:t>30th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C42E208-8A83-7EB1-B5B7-A6F8051E4B95}"/>
              </a:ext>
            </a:extLst>
          </p:cNvPr>
          <p:cNvSpPr/>
          <p:nvPr/>
        </p:nvSpPr>
        <p:spPr>
          <a:xfrm>
            <a:off x="3840480" y="5632704"/>
            <a:ext cx="307848" cy="15240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700" b="0" u="none">
                <a:latin typeface="Arial" panose="020B0604020202020204" pitchFamily="34" charset="0"/>
                <a:cs typeface="Arial" panose="020B0604020202020204" pitchFamily="34" charset="0"/>
              </a:rPr>
              <a:t>40th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2C6D851-0C89-2B59-6692-C271875EEDC0}"/>
              </a:ext>
            </a:extLst>
          </p:cNvPr>
          <p:cNvSpPr/>
          <p:nvPr/>
        </p:nvSpPr>
        <p:spPr>
          <a:xfrm>
            <a:off x="4550664" y="5638800"/>
            <a:ext cx="295656" cy="13106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700" b="0" u="none">
                <a:latin typeface="Arial" panose="020B0604020202020204" pitchFamily="34" charset="0"/>
                <a:cs typeface="Arial" panose="020B0604020202020204" pitchFamily="34" charset="0"/>
              </a:rPr>
              <a:t>50th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C59D89A-D7C0-34F1-1821-9E9C534A2E91}"/>
              </a:ext>
            </a:extLst>
          </p:cNvPr>
          <p:cNvSpPr/>
          <p:nvPr/>
        </p:nvSpPr>
        <p:spPr>
          <a:xfrm>
            <a:off x="5236464" y="5638800"/>
            <a:ext cx="301752" cy="12192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700" b="0" u="none">
                <a:latin typeface="Arial" panose="020B0604020202020204" pitchFamily="34" charset="0"/>
                <a:cs typeface="Arial" panose="020B0604020202020204" pitchFamily="34" charset="0"/>
              </a:rPr>
              <a:t>60th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5F01E5E-03B6-6496-8C9C-EAB6A8FD7927}"/>
              </a:ext>
            </a:extLst>
          </p:cNvPr>
          <p:cNvSpPr/>
          <p:nvPr/>
        </p:nvSpPr>
        <p:spPr>
          <a:xfrm>
            <a:off x="5928360" y="5632704"/>
            <a:ext cx="304800" cy="13716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700" b="0" u="none">
                <a:latin typeface="Arial" panose="020B0604020202020204" pitchFamily="34" charset="0"/>
                <a:cs typeface="Arial" panose="020B0604020202020204" pitchFamily="34" charset="0"/>
              </a:rPr>
              <a:t>70th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1AE7ACA-271F-6E11-6EA1-8511EE2B6626}"/>
              </a:ext>
            </a:extLst>
          </p:cNvPr>
          <p:cNvSpPr/>
          <p:nvPr/>
        </p:nvSpPr>
        <p:spPr>
          <a:xfrm>
            <a:off x="6644640" y="5638800"/>
            <a:ext cx="259080" cy="12192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700" b="0" u="none">
                <a:latin typeface="Arial" panose="020B0604020202020204" pitchFamily="34" charset="0"/>
                <a:cs typeface="Arial" panose="020B0604020202020204" pitchFamily="34" charset="0"/>
              </a:rPr>
              <a:t>80 th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B6AE1AF-7641-1E91-6F45-39867B8C6A7D}"/>
              </a:ext>
            </a:extLst>
          </p:cNvPr>
          <p:cNvSpPr/>
          <p:nvPr/>
        </p:nvSpPr>
        <p:spPr>
          <a:xfrm>
            <a:off x="7339584" y="5638800"/>
            <a:ext cx="280416" cy="13716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700" b="0" u="none">
                <a:latin typeface="Arial" panose="020B0604020202020204" pitchFamily="34" charset="0"/>
                <a:cs typeface="Arial" panose="020B0604020202020204" pitchFamily="34" charset="0"/>
              </a:rPr>
              <a:t>90th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C668DE9-09C2-863A-AD4F-EED7EF4DB54A}"/>
              </a:ext>
            </a:extLst>
          </p:cNvPr>
          <p:cNvSpPr/>
          <p:nvPr/>
        </p:nvSpPr>
        <p:spPr>
          <a:xfrm>
            <a:off x="7985760" y="5632704"/>
            <a:ext cx="335280" cy="14325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700" b="0" u="none">
                <a:latin typeface="Arial" panose="020B0604020202020204" pitchFamily="34" charset="0"/>
                <a:cs typeface="Arial" panose="020B0604020202020204" pitchFamily="34" charset="0"/>
              </a:rPr>
              <a:t>100th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75EE640-130A-E116-8CC5-96072959B2FE}"/>
              </a:ext>
            </a:extLst>
          </p:cNvPr>
          <p:cNvSpPr/>
          <p:nvPr/>
        </p:nvSpPr>
        <p:spPr>
          <a:xfrm>
            <a:off x="1716024" y="5928360"/>
            <a:ext cx="688848" cy="170688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750" b="0" u="none">
                <a:latin typeface="Arial" panose="020B0604020202020204" pitchFamily="34" charset="0"/>
                <a:cs typeface="Arial" panose="020B0604020202020204" pitchFamily="34" charset="0"/>
              </a:rPr>
              <a:t>Lower </a:t>
            </a:r>
            <a:r>
              <a:rPr lang="en-US" sz="750" b="0" i="1" u="none">
                <a:latin typeface="Arial" panose="020B0604020202020204" pitchFamily="34" charset="0"/>
                <a:cs typeface="Arial" panose="020B0604020202020204" pitchFamily="34" charset="0"/>
              </a:rPr>
              <a:t>Income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FE7F514-246F-9C9F-2543-C4EBE7CDD0B6}"/>
              </a:ext>
            </a:extLst>
          </p:cNvPr>
          <p:cNvSpPr/>
          <p:nvPr/>
        </p:nvSpPr>
        <p:spPr>
          <a:xfrm>
            <a:off x="3947160" y="5943600"/>
            <a:ext cx="1490472" cy="16764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ctr"/>
            <a:r>
              <a:rPr lang="en-US" sz="1000" b="0" u="none" dirty="0">
                <a:latin typeface="Arial" panose="020B0604020202020204" pitchFamily="34" charset="0"/>
                <a:cs typeface="Arial" panose="020B0604020202020204" pitchFamily="34" charset="0"/>
              </a:rPr>
              <a:t>INCOME PERCENTILE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E26DD63-C2D2-C38E-4027-3AD3DBBDF8FA}"/>
              </a:ext>
            </a:extLst>
          </p:cNvPr>
          <p:cNvSpPr/>
          <p:nvPr/>
        </p:nvSpPr>
        <p:spPr>
          <a:xfrm>
            <a:off x="6998208" y="5952744"/>
            <a:ext cx="728472" cy="15240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750" b="0" i="1" u="none">
                <a:latin typeface="Arial" panose="020B0604020202020204" pitchFamily="34" charset="0"/>
                <a:cs typeface="Arial" panose="020B0604020202020204" pitchFamily="34" charset="0"/>
              </a:rPr>
              <a:t>Higher Income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110A719-AA99-1A40-33B9-E34366941A33}"/>
              </a:ext>
            </a:extLst>
          </p:cNvPr>
          <p:cNvSpPr/>
          <p:nvPr/>
        </p:nvSpPr>
        <p:spPr>
          <a:xfrm>
            <a:off x="899160" y="6288024"/>
            <a:ext cx="4629912" cy="13716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750" b="0" u="none">
                <a:latin typeface="Arial" panose="020B0604020202020204" pitchFamily="34" charset="0"/>
                <a:cs typeface="Arial" panose="020B0604020202020204" pitchFamily="34" charset="0"/>
              </a:rPr>
              <a:t>Note: inflation-adjusted annual average growth using income afte</a:t>
            </a:r>
            <a:r>
              <a:rPr lang="en-US" sz="750" b="0" u="none" baseline="3000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750" b="0" u="none">
                <a:latin typeface="Arial" panose="020B0604020202020204" pitchFamily="34" charset="0"/>
                <a:cs typeface="Arial" panose="020B0604020202020204" pitchFamily="34" charset="0"/>
              </a:rPr>
              <a:t> taxes, transfers and non-cash benefits.</a:t>
            </a:r>
          </a:p>
        </p:txBody>
      </p:sp>
    </p:spTree>
    <p:extLst>
      <p:ext uri="{BB962C8B-B14F-4D97-AF65-F5344CB8AC3E}">
        <p14:creationId xmlns:p14="http://schemas.microsoft.com/office/powerpoint/2010/main" val="28014026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US</a:t>
            </a:r>
            <a:r>
              <a:rPr lang="en-US" dirty="0"/>
              <a:t> Wage Growth Since the Great Recession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53</a:t>
            </a:fld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4E9D74-D6FE-5412-EF63-E0199896EAA9}"/>
              </a:ext>
            </a:extLst>
          </p:cNvPr>
          <p:cNvSpPr txBox="1"/>
          <p:nvPr/>
        </p:nvSpPr>
        <p:spPr>
          <a:xfrm>
            <a:off x="7968226" y="3127544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0" u="none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?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78131B-194C-F257-2123-A7A022E3F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632" y="1335024"/>
            <a:ext cx="6629400" cy="4495800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1C5339B-8F7F-3795-5E59-7828019D89F7}"/>
              </a:ext>
            </a:extLst>
          </p:cNvPr>
          <p:cNvSpPr/>
          <p:nvPr/>
        </p:nvSpPr>
        <p:spPr>
          <a:xfrm>
            <a:off x="2374392" y="1447800"/>
            <a:ext cx="5340096" cy="28956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/>
          <a:p>
            <a:pPr indent="0">
              <a:lnSpc>
                <a:spcPct val="132000"/>
              </a:lnSpc>
            </a:pPr>
            <a:r>
              <a:rPr lang="de" sz="650" b="0" u="none" dirty="0">
                <a:latin typeface="Arial"/>
              </a:rPr>
              <a:t>Average </a:t>
            </a:r>
            <a:r>
              <a:rPr lang="en-US" sz="650" b="0" u="none" dirty="0">
                <a:latin typeface="Arial"/>
              </a:rPr>
              <a:t>Hourly Earnings of All Employees, Total Private/Consumer Price Index for All Urban Consumers: All Items In U.S. City Average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471FF34-D119-6CBB-3A10-4D0A1D14FAFE}"/>
              </a:ext>
            </a:extLst>
          </p:cNvPr>
          <p:cNvSpPr/>
          <p:nvPr/>
        </p:nvSpPr>
        <p:spPr>
          <a:xfrm>
            <a:off x="1368552" y="2825496"/>
            <a:ext cx="176784" cy="1459992"/>
          </a:xfrm>
          <a:prstGeom prst="rect">
            <a:avLst/>
          </a:prstGeom>
          <a:noFill/>
        </p:spPr>
        <p:txBody>
          <a:bodyPr vert="vert270" wrap="none" lIns="0" tIns="0" rIns="0" bIns="0">
            <a:noAutofit/>
          </a:bodyPr>
          <a:lstStyle/>
          <a:p>
            <a:pPr indent="0"/>
            <a:r>
              <a:rPr lang="en-US" sz="650" b="0" u="none">
                <a:latin typeface="Arial"/>
              </a:rPr>
              <a:t>$ per Hour/lndex 1982-1984=100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014A5F9-CA5D-3F25-9EB0-43698B7B4A9E}"/>
              </a:ext>
            </a:extLst>
          </p:cNvPr>
          <p:cNvSpPr/>
          <p:nvPr/>
        </p:nvSpPr>
        <p:spPr>
          <a:xfrm>
            <a:off x="2127504" y="5660136"/>
            <a:ext cx="1697736" cy="143256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650" b="0" u="none" dirty="0">
                <a:latin typeface="Arial"/>
              </a:rPr>
              <a:t>Source: U.S. Bureau of Labor Statistics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D68008D-6935-6E2B-FC60-12BAD328111F}"/>
              </a:ext>
            </a:extLst>
          </p:cNvPr>
          <p:cNvSpPr/>
          <p:nvPr/>
        </p:nvSpPr>
        <p:spPr>
          <a:xfrm>
            <a:off x="5800344" y="5660136"/>
            <a:ext cx="749808" cy="143256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650" b="0" u="none" dirty="0" err="1">
                <a:latin typeface="Arial"/>
              </a:rPr>
              <a:t>myf.red</a:t>
            </a:r>
            <a:r>
              <a:rPr lang="en-US" sz="650" b="0" u="none" dirty="0">
                <a:latin typeface="Arial"/>
              </a:rPr>
              <a:t>/g/</a:t>
            </a:r>
            <a:r>
              <a:rPr lang="en-US" sz="650" b="0" u="none" dirty="0" err="1">
                <a:latin typeface="Arial"/>
              </a:rPr>
              <a:t>Thgu</a:t>
            </a:r>
            <a:endParaRPr lang="en-US" sz="650" b="0" u="none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657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06574-B951-E57D-805C-8E07DEEC7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The rise of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B386B2-07D0-01F6-7E6C-9086ABE919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54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77488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C5684-7BFC-13A6-DF1E-850BBD657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Uncertainty!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1B4AD7-4EA9-5B8B-7FCD-D35F259F99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55</a:t>
            </a:fld>
            <a:endParaRPr lang="en-GB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99281E-BD07-A724-48D3-6094DA314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432" y="1039368"/>
            <a:ext cx="4431792" cy="5715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1ACB108-874A-33B5-1A44-4AEE93F39E00}"/>
              </a:ext>
            </a:extLst>
          </p:cNvPr>
          <p:cNvSpPr/>
          <p:nvPr/>
        </p:nvSpPr>
        <p:spPr>
          <a:xfrm>
            <a:off x="2362200" y="1091184"/>
            <a:ext cx="2822448" cy="19812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25" u="none" dirty="0">
                <a:solidFill>
                  <a:srgbClr val="1B66AD"/>
                </a:solidFill>
                <a:latin typeface="Arial"/>
              </a:rPr>
              <a:t>Figure 5. Rising Uncertainties and Risks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E8475DA-C064-8A0C-20C1-3F0AAF0618A7}"/>
              </a:ext>
            </a:extLst>
          </p:cNvPr>
          <p:cNvSpPr/>
          <p:nvPr/>
        </p:nvSpPr>
        <p:spPr>
          <a:xfrm>
            <a:off x="2346960" y="1289304"/>
            <a:ext cx="1600200" cy="21945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0" i="1" u="none" dirty="0">
                <a:solidFill>
                  <a:srgbClr val="1B66AD"/>
                </a:solidFill>
                <a:latin typeface="Arial"/>
              </a:rPr>
              <a:t>(Index; ratio on right scale)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75F568A-07F2-BED9-1EF0-EDAF596A4653}"/>
              </a:ext>
            </a:extLst>
          </p:cNvPr>
          <p:cNvSpPr/>
          <p:nvPr/>
        </p:nvSpPr>
        <p:spPr>
          <a:xfrm>
            <a:off x="3233928" y="1642872"/>
            <a:ext cx="1466088" cy="201168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800" b="0" u="none" dirty="0">
                <a:solidFill>
                  <a:srgbClr val="7F7F7F"/>
                </a:solidFill>
                <a:latin typeface="Arial"/>
              </a:rPr>
              <a:t>Monetary policy uncertainty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854BBAE-71B1-CFEF-7060-60517268B4BA}"/>
              </a:ext>
            </a:extLst>
          </p:cNvPr>
          <p:cNvSpPr/>
          <p:nvPr/>
        </p:nvSpPr>
        <p:spPr>
          <a:xfrm>
            <a:off x="3233928" y="1844040"/>
            <a:ext cx="1834896" cy="19202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0" u="none">
                <a:solidFill>
                  <a:srgbClr val="625A61"/>
                </a:solidFill>
                <a:latin typeface="Arial Narrow"/>
              </a:rPr>
              <a:t>National </a:t>
            </a:r>
            <a:r>
              <a:rPr lang="en-US" sz="1000" b="0" u="none">
                <a:solidFill>
                  <a:srgbClr val="7F7F7F"/>
                </a:solidFill>
                <a:latin typeface="Arial Narrow"/>
              </a:rPr>
              <a:t>security policy uncertainty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5EC8EFA-997E-F6C5-4D92-FB23C52605A8}"/>
              </a:ext>
            </a:extLst>
          </p:cNvPr>
          <p:cNvSpPr/>
          <p:nvPr/>
        </p:nvSpPr>
        <p:spPr>
          <a:xfrm>
            <a:off x="3227832" y="2045208"/>
            <a:ext cx="795528" cy="15849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0" u="none">
                <a:solidFill>
                  <a:srgbClr val="625A61"/>
                </a:solidFill>
                <a:latin typeface="Arial Narrow"/>
              </a:rPr>
              <a:t>Recession fear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0FE2FBE-021D-A485-8C9A-6515F2C940F5}"/>
              </a:ext>
            </a:extLst>
          </p:cNvPr>
          <p:cNvSpPr/>
          <p:nvPr/>
        </p:nvSpPr>
        <p:spPr>
          <a:xfrm>
            <a:off x="3221736" y="2215896"/>
            <a:ext cx="2855976" cy="216408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0" u="none">
                <a:solidFill>
                  <a:srgbClr val="7F7F7F"/>
                </a:solidFill>
                <a:latin typeface="Arial Narrow"/>
              </a:rPr>
              <a:t>Relative risk of recession in G7 economies (right scale)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832E7D4-BA17-BAED-0AF6-54058C665448}"/>
              </a:ext>
            </a:extLst>
          </p:cNvPr>
          <p:cNvSpPr/>
          <p:nvPr/>
        </p:nvSpPr>
        <p:spPr>
          <a:xfrm>
            <a:off x="6364224" y="4288536"/>
            <a:ext cx="204216" cy="14325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ctr"/>
            <a:r>
              <a:rPr lang="en-US" sz="1000" b="0" u="none" dirty="0">
                <a:solidFill>
                  <a:srgbClr val="625A61"/>
                </a:solidFill>
                <a:latin typeface="Arial Narrow"/>
              </a:rPr>
              <a:t>Jul.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3440430-8652-3329-9141-4A0BBB87A6A2}"/>
              </a:ext>
            </a:extLst>
          </p:cNvPr>
          <p:cNvSpPr/>
          <p:nvPr/>
        </p:nvSpPr>
        <p:spPr>
          <a:xfrm>
            <a:off x="2334768" y="4767072"/>
            <a:ext cx="4312920" cy="1953768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>
              <a:lnSpc>
                <a:spcPct val="110000"/>
              </a:lnSpc>
            </a:pPr>
            <a:r>
              <a:rPr lang="en-US" sz="1000" b="0" u="none" dirty="0">
                <a:solidFill>
                  <a:srgbClr val="7F7F7F"/>
                </a:solidFill>
                <a:latin typeface="Arial Narrow"/>
              </a:rPr>
              <a:t>Sources; Scott </a:t>
            </a:r>
            <a:r>
              <a:rPr lang="en-US" sz="1000" b="0" u="none" dirty="0">
                <a:solidFill>
                  <a:srgbClr val="625A61"/>
                </a:solidFill>
                <a:latin typeface="Arial Narrow"/>
              </a:rPr>
              <a:t>R. </a:t>
            </a:r>
            <a:r>
              <a:rPr lang="en-US" sz="1000" b="0" u="none" dirty="0">
                <a:solidFill>
                  <a:srgbClr val="7F7F7F"/>
                </a:solidFill>
                <a:latin typeface="Arial Narrow"/>
              </a:rPr>
              <a:t>Baker, Nicholas </a:t>
            </a:r>
            <a:r>
              <a:rPr lang="en-US" sz="1000" b="0" u="none" dirty="0">
                <a:solidFill>
                  <a:srgbClr val="625A61"/>
                </a:solidFill>
                <a:latin typeface="Arial Narrow"/>
              </a:rPr>
              <a:t>Bloom, </a:t>
            </a:r>
            <a:r>
              <a:rPr lang="en-US" sz="1000" b="0" u="none" dirty="0">
                <a:solidFill>
                  <a:srgbClr val="7F7F7F"/>
                </a:solidFill>
                <a:latin typeface="Arial Narrow"/>
              </a:rPr>
              <a:t>and Steven J. Davis, "Measuring Economic Policy Uncertainty,"</a:t>
            </a:r>
            <a:r>
              <a:rPr lang="de" sz="1000" b="0" u="none" dirty="0">
                <a:solidFill>
                  <a:srgbClr val="7F7F7F"/>
                </a:solidFill>
                <a:latin typeface="Arial Narrow"/>
              </a:rPr>
              <a:t> </a:t>
            </a:r>
            <a:r>
              <a:rPr lang="en-US" sz="1000" b="0" i="1" u="none" dirty="0">
                <a:solidFill>
                  <a:srgbClr val="625A61"/>
                </a:solidFill>
                <a:latin typeface="Arial Narrow"/>
              </a:rPr>
              <a:t>Quarterly J</a:t>
            </a:r>
            <a:r>
              <a:rPr lang="en-US" sz="1000" b="0" i="1" u="none" dirty="0">
                <a:solidFill>
                  <a:srgbClr val="7F7F7F"/>
                </a:solidFill>
                <a:latin typeface="Arial Narrow"/>
              </a:rPr>
              <a:t>ournal of Economics,</a:t>
            </a:r>
            <a:r>
              <a:rPr lang="en-US" sz="1000" b="0" u="none" dirty="0">
                <a:solidFill>
                  <a:srgbClr val="7F7F7F"/>
                </a:solidFill>
                <a:latin typeface="Arial Narrow"/>
              </a:rPr>
              <a:t> </a:t>
            </a:r>
            <a:r>
              <a:rPr lang="de" sz="1000" b="0" u="none" dirty="0">
                <a:solidFill>
                  <a:srgbClr val="7F7F7F"/>
                </a:solidFill>
                <a:latin typeface="Arial Narrow"/>
              </a:rPr>
              <a:t>2016,</a:t>
            </a:r>
            <a:r>
              <a:rPr lang="en-US" sz="750" b="0" u="none" dirty="0">
                <a:solidFill>
                  <a:srgbClr val="7F7F7F"/>
                </a:solidFill>
                <a:latin typeface="Arial"/>
              </a:rPr>
              <a:t>131 (4): </a:t>
            </a:r>
            <a:r>
              <a:rPr lang="en-US" sz="1000" b="0" u="none" dirty="0">
                <a:solidFill>
                  <a:srgbClr val="7F7F7F"/>
                </a:solidFill>
                <a:latin typeface="Arial Narrow"/>
              </a:rPr>
              <a:t>1</a:t>
            </a:r>
            <a:r>
              <a:rPr lang="en-US" sz="1000" b="0" u="none" dirty="0">
                <a:solidFill>
                  <a:srgbClr val="625A61"/>
                </a:solidFill>
                <a:latin typeface="Arial Narrow"/>
              </a:rPr>
              <a:t>593-636; John C. </a:t>
            </a:r>
            <a:r>
              <a:rPr lang="en-US" sz="1000" b="0" u="none" dirty="0" err="1">
                <a:solidFill>
                  <a:srgbClr val="625A61"/>
                </a:solidFill>
                <a:latin typeface="Arial Narrow"/>
              </a:rPr>
              <a:t>Bluedom</a:t>
            </a:r>
            <a:r>
              <a:rPr lang="en-US" sz="1000" b="0" u="none" dirty="0">
                <a:solidFill>
                  <a:srgbClr val="625A61"/>
                </a:solidFill>
                <a:latin typeface="Arial Narrow"/>
              </a:rPr>
              <a:t>, </a:t>
            </a:r>
            <a:r>
              <a:rPr lang="de" sz="1000" b="0" u="none" dirty="0">
                <a:solidFill>
                  <a:srgbClr val="625A61"/>
                </a:solidFill>
                <a:latin typeface="Arial Narrow"/>
              </a:rPr>
              <a:t>Jörg </a:t>
            </a:r>
            <a:r>
              <a:rPr lang="en-US" sz="1000" b="0" u="none" dirty="0" err="1">
                <a:solidFill>
                  <a:srgbClr val="7F7F7F"/>
                </a:solidFill>
                <a:latin typeface="Arial Narrow"/>
              </a:rPr>
              <a:t>Decressin</a:t>
            </a:r>
            <a:r>
              <a:rPr lang="en-US" sz="1000" b="0" u="none" dirty="0">
                <a:solidFill>
                  <a:srgbClr val="7F7F7F"/>
                </a:solidFill>
                <a:latin typeface="Arial Narrow"/>
              </a:rPr>
              <a:t>, and Marco </a:t>
            </a:r>
            <a:r>
              <a:rPr lang="en-US" sz="1000" b="0" u="none" dirty="0">
                <a:solidFill>
                  <a:srgbClr val="625A61"/>
                </a:solidFill>
                <a:latin typeface="Arial Narrow"/>
              </a:rPr>
              <a:t>E. Terrones, "Do </a:t>
            </a:r>
            <a:r>
              <a:rPr lang="en-US" sz="1000" b="0" u="none" dirty="0">
                <a:solidFill>
                  <a:srgbClr val="7F7F7F"/>
                </a:solidFill>
                <a:latin typeface="Arial Narrow"/>
              </a:rPr>
              <a:t>Asset </a:t>
            </a:r>
            <a:r>
              <a:rPr lang="en-US" sz="1000" b="0" u="none" dirty="0">
                <a:solidFill>
                  <a:srgbClr val="625A61"/>
                </a:solidFill>
                <a:latin typeface="Arial Narrow"/>
              </a:rPr>
              <a:t>Price </a:t>
            </a:r>
            <a:r>
              <a:rPr lang="en-US" sz="1000" b="0" u="none" dirty="0">
                <a:solidFill>
                  <a:srgbClr val="7F7F7F"/>
                </a:solidFill>
                <a:latin typeface="Arial Narrow"/>
              </a:rPr>
              <a:t>Craps </a:t>
            </a:r>
            <a:r>
              <a:rPr lang="en-US" sz="1000" b="0" u="none" dirty="0">
                <a:solidFill>
                  <a:srgbClr val="625A61"/>
                </a:solidFill>
                <a:latin typeface="Arial Narrow"/>
              </a:rPr>
              <a:t>Foreshadow </a:t>
            </a:r>
            <a:r>
              <a:rPr lang="en-US" sz="1000" b="0" u="none" dirty="0">
                <a:solidFill>
                  <a:srgbClr val="7F7F7F"/>
                </a:solidFill>
                <a:latin typeface="Arial Narrow"/>
              </a:rPr>
              <a:t>Recessions?" </a:t>
            </a:r>
            <a:r>
              <a:rPr lang="en-US" sz="1000" b="0" i="1" u="none" dirty="0">
                <a:solidFill>
                  <a:srgbClr val="625A61"/>
                </a:solidFill>
                <a:latin typeface="Arial Narrow"/>
              </a:rPr>
              <a:t>International Journal of Forecasting,</a:t>
            </a:r>
            <a:r>
              <a:rPr lang="en-US" sz="1000" b="0" u="none" dirty="0">
                <a:solidFill>
                  <a:srgbClr val="625A61"/>
                </a:solidFill>
                <a:latin typeface="Arial Narrow"/>
              </a:rPr>
              <a:t> </a:t>
            </a:r>
            <a:r>
              <a:rPr lang="en-US" sz="1000" b="0" u="none" dirty="0">
                <a:solidFill>
                  <a:srgbClr val="7F7F7F"/>
                </a:solidFill>
                <a:latin typeface="Arial Narrow"/>
              </a:rPr>
              <a:t>2016</a:t>
            </a:r>
            <a:r>
              <a:rPr lang="en-US" sz="1000" b="0" u="none" dirty="0">
                <a:solidFill>
                  <a:srgbClr val="625A61"/>
                </a:solidFill>
                <a:latin typeface="Arial Narrow"/>
              </a:rPr>
              <a:t>, </a:t>
            </a:r>
            <a:r>
              <a:rPr lang="en-US" sz="1000" b="0" u="none" dirty="0">
                <a:solidFill>
                  <a:srgbClr val="7F7F7F"/>
                </a:solidFill>
                <a:latin typeface="Arial Narrow"/>
              </a:rPr>
              <a:t>32 (2); 518</a:t>
            </a:r>
            <a:r>
              <a:rPr lang="en-US" sz="1000" b="0" u="none" dirty="0">
                <a:solidFill>
                  <a:srgbClr val="625A61"/>
                </a:solidFill>
                <a:latin typeface="Arial Narrow"/>
              </a:rPr>
              <a:t>-</a:t>
            </a:r>
            <a:r>
              <a:rPr lang="en-US" sz="1000" b="0" u="none" dirty="0">
                <a:solidFill>
                  <a:srgbClr val="7F7F7F"/>
                </a:solidFill>
                <a:latin typeface="Arial Narrow"/>
              </a:rPr>
              <a:t>526; Google </a:t>
            </a:r>
            <a:r>
              <a:rPr lang="en-US" sz="1000" b="0" u="none" dirty="0">
                <a:solidFill>
                  <a:srgbClr val="625A61"/>
                </a:solidFill>
                <a:latin typeface="Arial Narrow"/>
              </a:rPr>
              <a:t>Trends; </a:t>
            </a:r>
            <a:r>
              <a:rPr lang="en-US" sz="1000" b="0" u="none" dirty="0">
                <a:solidFill>
                  <a:srgbClr val="7F7F7F"/>
                </a:solidFill>
                <a:latin typeface="Arial Narrow"/>
              </a:rPr>
              <a:t>and </a:t>
            </a:r>
            <a:r>
              <a:rPr lang="en-US" sz="1000" b="0" u="none" dirty="0">
                <a:solidFill>
                  <a:srgbClr val="625A61"/>
                </a:solidFill>
                <a:latin typeface="Arial Narrow"/>
              </a:rPr>
              <a:t>IMF </a:t>
            </a:r>
            <a:r>
              <a:rPr lang="en-US" sz="1000" b="0" u="none" dirty="0">
                <a:solidFill>
                  <a:srgbClr val="7F7F7F"/>
                </a:solidFill>
                <a:latin typeface="Arial Narrow"/>
              </a:rPr>
              <a:t>staff </a:t>
            </a:r>
            <a:r>
              <a:rPr lang="en-US" sz="1000" b="0" u="none" dirty="0">
                <a:solidFill>
                  <a:srgbClr val="625A61"/>
                </a:solidFill>
                <a:latin typeface="Arial Narrow"/>
              </a:rPr>
              <a:t>calculations.</a:t>
            </a:r>
          </a:p>
          <a:p>
            <a:pPr indent="0">
              <a:lnSpc>
                <a:spcPct val="110000"/>
              </a:lnSpc>
            </a:pPr>
            <a:r>
              <a:rPr lang="en-US" sz="1000" b="0" u="none" dirty="0">
                <a:solidFill>
                  <a:srgbClr val="7F7F7F"/>
                </a:solidFill>
                <a:latin typeface="Arial Narrow"/>
              </a:rPr>
              <a:t>Note: Monetary policy uncertainty Is </a:t>
            </a:r>
            <a:r>
              <a:rPr lang="en-US" sz="1000" b="0" u="none" dirty="0">
                <a:solidFill>
                  <a:srgbClr val="625A61"/>
                </a:solidFill>
                <a:latin typeface="Arial Narrow"/>
              </a:rPr>
              <a:t>rescaled </a:t>
            </a:r>
            <a:r>
              <a:rPr lang="en-US" sz="1000" b="0" u="none" dirty="0">
                <a:solidFill>
                  <a:srgbClr val="7F7F7F"/>
                </a:solidFill>
                <a:latin typeface="Arial Narrow"/>
              </a:rPr>
              <a:t>by 1/10 and is based </a:t>
            </a:r>
            <a:r>
              <a:rPr lang="en-US" sz="1000" b="0" u="none" dirty="0">
                <a:solidFill>
                  <a:srgbClr val="625A61"/>
                </a:solidFill>
                <a:latin typeface="Arial Narrow"/>
              </a:rPr>
              <a:t>on </a:t>
            </a:r>
            <a:r>
              <a:rPr lang="en-US" sz="1000" b="0" u="none" dirty="0">
                <a:solidFill>
                  <a:srgbClr val="7F7F7F"/>
                </a:solidFill>
                <a:latin typeface="Arial Narrow"/>
              </a:rPr>
              <a:t>Baker, </a:t>
            </a:r>
            <a:r>
              <a:rPr lang="en-US" sz="1000" b="0" u="none" dirty="0">
                <a:solidFill>
                  <a:srgbClr val="625A61"/>
                </a:solidFill>
                <a:latin typeface="Arial Narrow"/>
              </a:rPr>
              <a:t>Bloom, and </a:t>
            </a:r>
            <a:r>
              <a:rPr lang="en-US" sz="1000" b="0" u="none" dirty="0">
                <a:solidFill>
                  <a:srgbClr val="7F7F7F"/>
                </a:solidFill>
                <a:latin typeface="Arial Narrow"/>
              </a:rPr>
              <a:t>Davis (2016); </a:t>
            </a:r>
            <a:r>
              <a:rPr lang="en-US" sz="1000" b="0" u="none" dirty="0">
                <a:solidFill>
                  <a:srgbClr val="625A61"/>
                </a:solidFill>
                <a:latin typeface="Arial Narrow"/>
              </a:rPr>
              <a:t>national security policy </a:t>
            </a:r>
            <a:r>
              <a:rPr lang="en-US" sz="1000" b="0" u="none" dirty="0">
                <a:solidFill>
                  <a:srgbClr val="7F7F7F"/>
                </a:solidFill>
                <a:latin typeface="Arial Narrow"/>
              </a:rPr>
              <a:t>uncertainty </a:t>
            </a:r>
            <a:r>
              <a:rPr lang="en-US" sz="1000" b="0" u="none" dirty="0">
                <a:solidFill>
                  <a:srgbClr val="625A61"/>
                </a:solidFill>
                <a:latin typeface="Arial Narrow"/>
              </a:rPr>
              <a:t>is </a:t>
            </a:r>
            <a:r>
              <a:rPr lang="en-US" sz="1000" b="0" u="none" dirty="0">
                <a:solidFill>
                  <a:srgbClr val="7F7F7F"/>
                </a:solidFill>
                <a:latin typeface="Arial Narrow"/>
              </a:rPr>
              <a:t>rescaled by 1/10; recession fear is </a:t>
            </a:r>
            <a:r>
              <a:rPr lang="en-US" sz="1000" b="0" u="none" dirty="0">
                <a:solidFill>
                  <a:srgbClr val="625A61"/>
                </a:solidFill>
                <a:latin typeface="Arial Narrow"/>
              </a:rPr>
              <a:t>based on</a:t>
            </a:r>
            <a:r>
              <a:rPr lang="en-US" sz="1000" b="0" u="none" dirty="0">
                <a:solidFill>
                  <a:srgbClr val="7F7F7F"/>
                </a:solidFill>
                <a:latin typeface="Arial Narrow"/>
              </a:rPr>
              <a:t> </a:t>
            </a:r>
            <a:r>
              <a:rPr lang="en-US" sz="1000" b="0" u="none" dirty="0">
                <a:solidFill>
                  <a:srgbClr val="625A61"/>
                </a:solidFill>
                <a:latin typeface="Arial Narrow"/>
              </a:rPr>
              <a:t>the volume of Google </a:t>
            </a:r>
            <a:r>
              <a:rPr lang="en-US" sz="1000" b="0" u="none" dirty="0">
                <a:solidFill>
                  <a:srgbClr val="7F7F7F"/>
                </a:solidFill>
                <a:latin typeface="Arial Narrow"/>
              </a:rPr>
              <a:t>searches f</a:t>
            </a:r>
            <a:r>
              <a:rPr lang="en-US" sz="1000" b="0" u="none" dirty="0">
                <a:solidFill>
                  <a:srgbClr val="625A61"/>
                </a:solidFill>
                <a:latin typeface="Arial Narrow"/>
              </a:rPr>
              <a:t>or </a:t>
            </a:r>
            <a:r>
              <a:rPr lang="en-US" sz="1000" b="0" u="none" dirty="0">
                <a:solidFill>
                  <a:srgbClr val="7F7F7F"/>
                </a:solidFill>
                <a:latin typeface="Arial Narrow"/>
              </a:rPr>
              <a:t>the </a:t>
            </a:r>
            <a:r>
              <a:rPr lang="en-US" sz="1000" b="0" u="none" dirty="0">
                <a:solidFill>
                  <a:srgbClr val="625A61"/>
                </a:solidFill>
                <a:latin typeface="Arial Narrow"/>
              </a:rPr>
              <a:t>word </a:t>
            </a:r>
            <a:r>
              <a:rPr lang="en-US" sz="1000" b="0" u="none" dirty="0">
                <a:solidFill>
                  <a:srgbClr val="7F7F7F"/>
                </a:solidFill>
                <a:latin typeface="Arial Narrow"/>
              </a:rPr>
              <a:t>"recession" worldwide with </a:t>
            </a:r>
            <a:r>
              <a:rPr lang="en-US" sz="1000" b="0" u="none" dirty="0">
                <a:solidFill>
                  <a:srgbClr val="625A61"/>
                </a:solidFill>
                <a:latin typeface="Arial Narrow"/>
              </a:rPr>
              <a:t>numbers </a:t>
            </a:r>
            <a:r>
              <a:rPr lang="en-US" sz="1000" b="0" u="none" dirty="0">
                <a:solidFill>
                  <a:srgbClr val="7F7F7F"/>
                </a:solidFill>
                <a:latin typeface="Arial Narrow"/>
              </a:rPr>
              <a:t>representing search interest relative to the </a:t>
            </a:r>
            <a:r>
              <a:rPr lang="en-US" sz="1000" b="0" u="none" dirty="0">
                <a:solidFill>
                  <a:srgbClr val="625A61"/>
                </a:solidFill>
                <a:latin typeface="Arial Narrow"/>
              </a:rPr>
              <a:t>highest point </a:t>
            </a:r>
            <a:r>
              <a:rPr lang="en-US" sz="1000" b="0" u="none" dirty="0">
                <a:solidFill>
                  <a:srgbClr val="7F7F7F"/>
                </a:solidFill>
                <a:latin typeface="Arial Narrow"/>
              </a:rPr>
              <a:t>since </a:t>
            </a:r>
            <a:r>
              <a:rPr lang="en-US" sz="750" b="0" u="none" dirty="0">
                <a:solidFill>
                  <a:srgbClr val="7F7F7F"/>
                </a:solidFill>
                <a:latin typeface="Arial"/>
              </a:rPr>
              <a:t>2008; </a:t>
            </a:r>
            <a:r>
              <a:rPr lang="en-US" sz="1000" b="0" u="none" dirty="0">
                <a:solidFill>
                  <a:srgbClr val="7F7F7F"/>
                </a:solidFill>
                <a:latin typeface="Arial Narrow"/>
              </a:rPr>
              <a:t>relative probability of recession </a:t>
            </a:r>
            <a:r>
              <a:rPr lang="en-US" sz="1000" b="0" u="none" dirty="0">
                <a:solidFill>
                  <a:srgbClr val="625A61"/>
                </a:solidFill>
                <a:latin typeface="Arial Narrow"/>
              </a:rPr>
              <a:t>in </a:t>
            </a:r>
            <a:r>
              <a:rPr lang="en-US" sz="750" b="0" u="none" dirty="0">
                <a:solidFill>
                  <a:srgbClr val="7F7F7F"/>
                </a:solidFill>
                <a:latin typeface="Arial"/>
              </a:rPr>
              <a:t>G7 economies Indicates ratio </a:t>
            </a:r>
            <a:r>
              <a:rPr lang="en-US" sz="1000" b="0" u="none" dirty="0">
                <a:solidFill>
                  <a:srgbClr val="7F7F7F"/>
                </a:solidFill>
                <a:latin typeface="Arial Narrow"/>
              </a:rPr>
              <a:t>of current </a:t>
            </a:r>
            <a:r>
              <a:rPr lang="en-US" sz="1000" b="0" u="none" dirty="0">
                <a:solidFill>
                  <a:srgbClr val="625A61"/>
                </a:solidFill>
                <a:latin typeface="Arial Narrow"/>
              </a:rPr>
              <a:t>probability </a:t>
            </a:r>
            <a:r>
              <a:rPr lang="en-US" sz="1000" b="0" u="none" dirty="0">
                <a:solidFill>
                  <a:srgbClr val="7F7F7F"/>
                </a:solidFill>
                <a:latin typeface="Arial Narrow"/>
              </a:rPr>
              <a:t>to normal-times </a:t>
            </a:r>
            <a:r>
              <a:rPr lang="en-US" sz="1000" b="0" u="none" dirty="0">
                <a:solidFill>
                  <a:srgbClr val="625A61"/>
                </a:solidFill>
                <a:latin typeface="Arial Narrow"/>
              </a:rPr>
              <a:t>probability </a:t>
            </a:r>
            <a:r>
              <a:rPr lang="en-US" sz="1000" b="0" u="none" dirty="0">
                <a:solidFill>
                  <a:srgbClr val="7F7F7F"/>
                </a:solidFill>
                <a:latin typeface="Arial Narrow"/>
              </a:rPr>
              <a:t>of a </a:t>
            </a:r>
            <a:r>
              <a:rPr lang="en-US" sz="1000" b="0" u="none" dirty="0">
                <a:solidFill>
                  <a:srgbClr val="625A61"/>
                </a:solidFill>
                <a:latin typeface="Arial Narrow"/>
              </a:rPr>
              <a:t>new </a:t>
            </a:r>
            <a:r>
              <a:rPr lang="en-US" sz="1000" b="0" u="none" dirty="0">
                <a:solidFill>
                  <a:srgbClr val="7F7F7F"/>
                </a:solidFill>
                <a:latin typeface="Arial Narrow"/>
              </a:rPr>
              <a:t>recession and </a:t>
            </a:r>
            <a:r>
              <a:rPr lang="en-US" sz="1000" b="0" u="none" dirty="0">
                <a:solidFill>
                  <a:srgbClr val="625A61"/>
                </a:solidFill>
                <a:latin typeface="Arial Narrow"/>
              </a:rPr>
              <a:t>is based on </a:t>
            </a:r>
            <a:r>
              <a:rPr lang="en-US" sz="1000" b="0" u="none" dirty="0" err="1">
                <a:solidFill>
                  <a:srgbClr val="7F7F7F"/>
                </a:solidFill>
                <a:latin typeface="Arial Narrow"/>
              </a:rPr>
              <a:t>Bluedom</a:t>
            </a:r>
            <a:r>
              <a:rPr lang="en-US" sz="1000" b="0" u="none" dirty="0">
                <a:solidFill>
                  <a:srgbClr val="7F7F7F"/>
                </a:solidFill>
                <a:latin typeface="Arial Narrow"/>
              </a:rPr>
              <a:t>, </a:t>
            </a:r>
            <a:r>
              <a:rPr lang="en-US" sz="1000" b="0" u="none" dirty="0" err="1">
                <a:solidFill>
                  <a:srgbClr val="7F7F7F"/>
                </a:solidFill>
                <a:latin typeface="Arial Narrow"/>
              </a:rPr>
              <a:t>Decressin</a:t>
            </a:r>
            <a:r>
              <a:rPr lang="en-US" sz="1000" b="0" u="none" dirty="0">
                <a:solidFill>
                  <a:srgbClr val="7F7F7F"/>
                </a:solidFill>
                <a:latin typeface="Arial Narrow"/>
              </a:rPr>
              <a:t>, </a:t>
            </a:r>
            <a:r>
              <a:rPr lang="en-US" sz="1000" b="0" u="none" dirty="0">
                <a:solidFill>
                  <a:srgbClr val="625A61"/>
                </a:solidFill>
                <a:latin typeface="Arial Narrow"/>
              </a:rPr>
              <a:t>and </a:t>
            </a:r>
            <a:r>
              <a:rPr lang="en-US" sz="1000" b="0" u="none" dirty="0">
                <a:solidFill>
                  <a:srgbClr val="7F7F7F"/>
                </a:solidFill>
                <a:latin typeface="Arial Narrow"/>
              </a:rPr>
              <a:t>Terrones (2016), G7 </a:t>
            </a:r>
            <a:r>
              <a:rPr lang="en-US" sz="1000" b="0" u="none" dirty="0">
                <a:solidFill>
                  <a:srgbClr val="625A61"/>
                </a:solidFill>
                <a:latin typeface="Arial Narrow"/>
              </a:rPr>
              <a:t>= </a:t>
            </a:r>
            <a:r>
              <a:rPr lang="en-US" sz="1000" b="0" u="none" dirty="0">
                <a:solidFill>
                  <a:srgbClr val="7F7F7F"/>
                </a:solidFill>
                <a:latin typeface="Arial Narrow"/>
              </a:rPr>
              <a:t>Group </a:t>
            </a:r>
            <a:r>
              <a:rPr lang="en-US" sz="750" b="0" u="none" dirty="0">
                <a:solidFill>
                  <a:srgbClr val="7F7F7F"/>
                </a:solidFill>
                <a:latin typeface="Arial"/>
              </a:rPr>
              <a:t>of </a:t>
            </a:r>
            <a:r>
              <a:rPr lang="en-US" sz="1000" b="0" u="none" dirty="0">
                <a:solidFill>
                  <a:srgbClr val="7F7F7F"/>
                </a:solidFill>
                <a:latin typeface="Arial Narrow"/>
              </a:rPr>
              <a:t>Sevan,</a:t>
            </a:r>
          </a:p>
        </p:txBody>
      </p:sp>
    </p:spTree>
    <p:extLst>
      <p:ext uri="{BB962C8B-B14F-4D97-AF65-F5344CB8AC3E}">
        <p14:creationId xmlns:p14="http://schemas.microsoft.com/office/powerpoint/2010/main" val="20823344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Risks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56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101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7DDE2-13A8-1E10-3AAE-AFCE25956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Energy/Europe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768D1C-1725-43C0-CC73-1A3AB337B7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57</a:t>
            </a:fld>
            <a:endParaRPr lang="en-GB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0ADEE7-B301-1674-D572-D3C0ADE8A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232" y="1514856"/>
            <a:ext cx="4639056" cy="459028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C5A333E-18E9-DE0C-F455-5463FE3811A9}"/>
              </a:ext>
            </a:extLst>
          </p:cNvPr>
          <p:cNvSpPr/>
          <p:nvPr/>
        </p:nvSpPr>
        <p:spPr>
          <a:xfrm>
            <a:off x="2307336" y="1624584"/>
            <a:ext cx="4163568" cy="20421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 u="none" dirty="0">
                <a:solidFill>
                  <a:srgbClr val="1B66AD"/>
                </a:solidFill>
                <a:latin typeface="Arial"/>
              </a:rPr>
              <a:t>Figure 6. Declining Flow of Russian Pipeline Gas to the </a:t>
            </a:r>
            <a:r>
              <a:rPr lang="de" sz="1200" u="none" dirty="0">
                <a:solidFill>
                  <a:srgbClr val="1B66AD"/>
                </a:solidFill>
                <a:latin typeface="Arial"/>
              </a:rPr>
              <a:t>EU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8B3D7C9-10CE-549D-FEAB-694615B2D121}"/>
              </a:ext>
            </a:extLst>
          </p:cNvPr>
          <p:cNvSpPr/>
          <p:nvPr/>
        </p:nvSpPr>
        <p:spPr>
          <a:xfrm>
            <a:off x="2307336" y="1828800"/>
            <a:ext cx="1834896" cy="22250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0" i="1" u="none" dirty="0">
                <a:solidFill>
                  <a:srgbClr val="1B66AD"/>
                </a:solidFill>
                <a:latin typeface="Arial"/>
              </a:rPr>
              <a:t>(Million cubic meters per day)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41EDF9E-3C78-E4AD-2028-A96DE4CC1B14}"/>
              </a:ext>
            </a:extLst>
          </p:cNvPr>
          <p:cNvSpPr/>
          <p:nvPr/>
        </p:nvSpPr>
        <p:spPr>
          <a:xfrm>
            <a:off x="4663440" y="2209800"/>
            <a:ext cx="408432" cy="15240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0" u="none">
                <a:solidFill>
                  <a:srgbClr val="3B363F"/>
                </a:solidFill>
                <a:latin typeface="Arial Narrow"/>
              </a:rPr>
              <a:t>Baltics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C9EA83F-E863-A310-61AF-C10C702455D6}"/>
              </a:ext>
            </a:extLst>
          </p:cNvPr>
          <p:cNvSpPr/>
          <p:nvPr/>
        </p:nvSpPr>
        <p:spPr>
          <a:xfrm>
            <a:off x="4663440" y="2371344"/>
            <a:ext cx="435864" cy="16154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0" u="none" dirty="0">
                <a:solidFill>
                  <a:srgbClr val="3B363F"/>
                </a:solidFill>
                <a:latin typeface="Arial Narrow"/>
              </a:rPr>
              <a:t>Belarus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5771C84-E26F-BEF1-8829-AECD85B016A4}"/>
              </a:ext>
            </a:extLst>
          </p:cNvPr>
          <p:cNvSpPr/>
          <p:nvPr/>
        </p:nvSpPr>
        <p:spPr>
          <a:xfrm>
            <a:off x="4663440" y="2542032"/>
            <a:ext cx="789432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0" u="none">
                <a:solidFill>
                  <a:srgbClr val="3B363F"/>
                </a:solidFill>
                <a:latin typeface="Arial Narrow"/>
              </a:rPr>
              <a:t>Nord Stream </a:t>
            </a:r>
            <a:r>
              <a:rPr lang="en-US" sz="1000" b="0" u="none">
                <a:solidFill>
                  <a:srgbClr val="7F7F7F"/>
                </a:solidFill>
                <a:latin typeface="Arial Narrow"/>
              </a:rPr>
              <a:t>1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FB263F2-C0D8-D4C0-01A4-014B1E7CBC93}"/>
              </a:ext>
            </a:extLst>
          </p:cNvPr>
          <p:cNvSpPr/>
          <p:nvPr/>
        </p:nvSpPr>
        <p:spPr>
          <a:xfrm>
            <a:off x="5775960" y="2194560"/>
            <a:ext cx="673608" cy="17373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1000" b="0" u="none">
                <a:solidFill>
                  <a:srgbClr val="3B363F"/>
                </a:solidFill>
                <a:latin typeface="Arial Narrow"/>
              </a:rPr>
              <a:t>Turk</a:t>
            </a:r>
            <a:r>
              <a:rPr lang="zh-CN" sz="1000" b="0" u="none">
                <a:solidFill>
                  <a:srgbClr val="3B363F"/>
                </a:solidFill>
                <a:latin typeface="Arial Narrow"/>
                <a:ea typeface="Arial Narrow"/>
              </a:rPr>
              <a:t> </a:t>
            </a:r>
            <a:r>
              <a:rPr lang="en-US" sz="1000" b="0" u="none">
                <a:solidFill>
                  <a:srgbClr val="3B363F"/>
                </a:solidFill>
                <a:latin typeface="Arial Narrow"/>
              </a:rPr>
              <a:t>Stream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5688B23-ACF3-601B-9AD2-06F5B6A15B2F}"/>
              </a:ext>
            </a:extLst>
          </p:cNvPr>
          <p:cNvSpPr/>
          <p:nvPr/>
        </p:nvSpPr>
        <p:spPr>
          <a:xfrm>
            <a:off x="5782056" y="2380488"/>
            <a:ext cx="460248" cy="16764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1000" b="0" u="none">
                <a:solidFill>
                  <a:srgbClr val="3B363F"/>
                </a:solidFill>
                <a:latin typeface="Arial Narrow"/>
              </a:rPr>
              <a:t>Ukraine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E4EFA41-49E0-CACD-0051-1C057B8FD5FE}"/>
              </a:ext>
            </a:extLst>
          </p:cNvPr>
          <p:cNvSpPr/>
          <p:nvPr/>
        </p:nvSpPr>
        <p:spPr>
          <a:xfrm>
            <a:off x="5782056" y="2557272"/>
            <a:ext cx="332232" cy="134112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1000" b="0" u="none">
                <a:solidFill>
                  <a:srgbClr val="3B363F"/>
                </a:solidFill>
                <a:latin typeface="Arial Narrow"/>
              </a:rPr>
              <a:t>Total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2E95431-0493-9FF2-0971-58558E97C5A7}"/>
              </a:ext>
            </a:extLst>
          </p:cNvPr>
          <p:cNvSpPr/>
          <p:nvPr/>
        </p:nvSpPr>
        <p:spPr>
          <a:xfrm>
            <a:off x="2618232" y="4861560"/>
            <a:ext cx="283464" cy="15240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0" u="none">
                <a:solidFill>
                  <a:srgbClr val="3B363F"/>
                </a:solidFill>
                <a:latin typeface="Arial Narrow"/>
              </a:rPr>
              <a:t>Jan.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5C8A8D3-21D2-AD90-1FC8-2314CE3DF00F}"/>
              </a:ext>
            </a:extLst>
          </p:cNvPr>
          <p:cNvSpPr/>
          <p:nvPr/>
        </p:nvSpPr>
        <p:spPr>
          <a:xfrm>
            <a:off x="3041904" y="4876800"/>
            <a:ext cx="277368" cy="14630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0" u="none">
                <a:solidFill>
                  <a:srgbClr val="3B363F"/>
                </a:solidFill>
                <a:latin typeface="Arial Narrow"/>
              </a:rPr>
              <a:t>Mar.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1EFBF95-35DB-244C-90EF-1DDFAE8549BA}"/>
              </a:ext>
            </a:extLst>
          </p:cNvPr>
          <p:cNvSpPr/>
          <p:nvPr/>
        </p:nvSpPr>
        <p:spPr>
          <a:xfrm>
            <a:off x="3486912" y="4867656"/>
            <a:ext cx="271272" cy="155448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0" u="none" dirty="0">
                <a:solidFill>
                  <a:srgbClr val="3B363F"/>
                </a:solidFill>
                <a:latin typeface="Arial Narrow"/>
              </a:rPr>
              <a:t>May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EE6443C-8E84-CE36-F78F-93899BAD32E6}"/>
              </a:ext>
            </a:extLst>
          </p:cNvPr>
          <p:cNvSpPr/>
          <p:nvPr/>
        </p:nvSpPr>
        <p:spPr>
          <a:xfrm>
            <a:off x="3944112" y="4876800"/>
            <a:ext cx="237744" cy="13716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0" u="none">
                <a:solidFill>
                  <a:srgbClr val="3B363F"/>
                </a:solidFill>
                <a:latin typeface="Arial Narrow"/>
              </a:rPr>
              <a:t>Jul.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5CFE14B-C16E-A562-7C74-1121DA031E72}"/>
              </a:ext>
            </a:extLst>
          </p:cNvPr>
          <p:cNvSpPr/>
          <p:nvPr/>
        </p:nvSpPr>
        <p:spPr>
          <a:xfrm>
            <a:off x="4370832" y="4876800"/>
            <a:ext cx="283464" cy="15849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0" u="none">
                <a:solidFill>
                  <a:srgbClr val="3B363F"/>
                </a:solidFill>
                <a:latin typeface="Arial Narrow"/>
              </a:rPr>
              <a:t>Sep.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13FA675-2ACD-264C-B4D7-9F08B940147E}"/>
              </a:ext>
            </a:extLst>
          </p:cNvPr>
          <p:cNvSpPr/>
          <p:nvPr/>
        </p:nvSpPr>
        <p:spPr>
          <a:xfrm>
            <a:off x="4806696" y="4876800"/>
            <a:ext cx="271272" cy="14325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0" u="none">
                <a:solidFill>
                  <a:srgbClr val="3B363F"/>
                </a:solidFill>
                <a:latin typeface="Arial Narrow"/>
              </a:rPr>
              <a:t>Nov.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E2EC9F3-4AE8-9C73-8CA1-E2B269DEA9D3}"/>
              </a:ext>
            </a:extLst>
          </p:cNvPr>
          <p:cNvSpPr/>
          <p:nvPr/>
        </p:nvSpPr>
        <p:spPr>
          <a:xfrm>
            <a:off x="5242560" y="4882896"/>
            <a:ext cx="298704" cy="13716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1000" b="0" u="none">
                <a:solidFill>
                  <a:srgbClr val="3B363F"/>
                </a:solidFill>
                <a:latin typeface="Arial Narrow"/>
              </a:rPr>
              <a:t>Jan.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91EE1B5-51BC-39BF-D79B-50E298C7D508}"/>
              </a:ext>
            </a:extLst>
          </p:cNvPr>
          <p:cNvSpPr/>
          <p:nvPr/>
        </p:nvSpPr>
        <p:spPr>
          <a:xfrm>
            <a:off x="5672328" y="4876800"/>
            <a:ext cx="280416" cy="14325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1000" b="0" u="none">
                <a:solidFill>
                  <a:srgbClr val="3B363F"/>
                </a:solidFill>
                <a:latin typeface="Arial Narrow"/>
              </a:rPr>
              <a:t>Mar.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01F2C90-FFFF-2E1F-00AF-D13B07635E10}"/>
              </a:ext>
            </a:extLst>
          </p:cNvPr>
          <p:cNvSpPr/>
          <p:nvPr/>
        </p:nvSpPr>
        <p:spPr>
          <a:xfrm>
            <a:off x="6105144" y="4882896"/>
            <a:ext cx="292608" cy="14630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1000" b="0" u="none">
                <a:solidFill>
                  <a:srgbClr val="625A61"/>
                </a:solidFill>
                <a:latin typeface="Arial Narrow"/>
              </a:rPr>
              <a:t>May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3B9273B-FF12-3841-DA89-DEB3CBF8E72B}"/>
              </a:ext>
            </a:extLst>
          </p:cNvPr>
          <p:cNvSpPr/>
          <p:nvPr/>
        </p:nvSpPr>
        <p:spPr>
          <a:xfrm>
            <a:off x="6501384" y="4876800"/>
            <a:ext cx="252984" cy="134112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1000" b="0" u="none">
                <a:solidFill>
                  <a:srgbClr val="3B363F"/>
                </a:solidFill>
                <a:latin typeface="Arial Narrow"/>
              </a:rPr>
              <a:t>Jul.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4F01004-B010-D486-6B12-818226B9E95A}"/>
              </a:ext>
            </a:extLst>
          </p:cNvPr>
          <p:cNvSpPr/>
          <p:nvPr/>
        </p:nvSpPr>
        <p:spPr>
          <a:xfrm>
            <a:off x="2301240" y="5367528"/>
            <a:ext cx="4419600" cy="68580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>
              <a:lnSpc>
                <a:spcPct val="115000"/>
              </a:lnSpc>
            </a:pPr>
            <a:r>
              <a:rPr lang="en-US" sz="1000" b="0" u="none" dirty="0">
                <a:solidFill>
                  <a:srgbClr val="3B363F"/>
                </a:solidFill>
                <a:latin typeface="Arial Narrow"/>
              </a:rPr>
              <a:t>Sources: European Network of Transmission System Operators for Gas; Gas </a:t>
            </a:r>
            <a:r>
              <a:rPr lang="en-US" sz="1000" b="0" u="none" dirty="0">
                <a:solidFill>
                  <a:srgbClr val="625A61"/>
                </a:solidFill>
                <a:latin typeface="Arial Narrow"/>
              </a:rPr>
              <a:t>Transmission System Operator of Ukraine; and </a:t>
            </a:r>
            <a:r>
              <a:rPr lang="en-US" sz="1000" b="0" u="none" dirty="0">
                <a:solidFill>
                  <a:srgbClr val="3B363F"/>
                </a:solidFill>
                <a:latin typeface="Arial Narrow"/>
              </a:rPr>
              <a:t>IMF </a:t>
            </a:r>
            <a:r>
              <a:rPr lang="en-US" sz="1000" b="0" u="none" dirty="0">
                <a:solidFill>
                  <a:srgbClr val="625A61"/>
                </a:solidFill>
                <a:latin typeface="Arial Narrow"/>
              </a:rPr>
              <a:t>staff </a:t>
            </a:r>
            <a:r>
              <a:rPr lang="en-US" sz="1000" b="0" u="none" dirty="0">
                <a:solidFill>
                  <a:srgbClr val="3B363F"/>
                </a:solidFill>
                <a:latin typeface="Arial Narrow"/>
              </a:rPr>
              <a:t>calculations.</a:t>
            </a:r>
          </a:p>
          <a:p>
            <a:pPr indent="0">
              <a:lnSpc>
                <a:spcPct val="115000"/>
              </a:lnSpc>
            </a:pPr>
            <a:r>
              <a:rPr lang="en-US" sz="1000" b="0" u="none" dirty="0">
                <a:solidFill>
                  <a:srgbClr val="3B363F"/>
                </a:solidFill>
                <a:latin typeface="Arial Narrow"/>
              </a:rPr>
              <a:t>Note: Latest data available are tor July 12,2022. Recent data are provisional. EU =</a:t>
            </a:r>
            <a:r>
              <a:rPr lang="zh-CN" sz="1000" b="0" u="none" dirty="0">
                <a:solidFill>
                  <a:srgbClr val="3B363F"/>
                </a:solidFill>
                <a:latin typeface="Arial Narrow"/>
                <a:ea typeface="Arial Narrow"/>
              </a:rPr>
              <a:t> </a:t>
            </a:r>
            <a:r>
              <a:rPr lang="en-US" sz="1000" b="0" u="none" dirty="0">
                <a:solidFill>
                  <a:srgbClr val="3B363F"/>
                </a:solidFill>
                <a:latin typeface="Arial Narrow"/>
              </a:rPr>
              <a:t>European Union.</a:t>
            </a:r>
          </a:p>
        </p:txBody>
      </p:sp>
    </p:spTree>
    <p:extLst>
      <p:ext uri="{BB962C8B-B14F-4D97-AF65-F5344CB8AC3E}">
        <p14:creationId xmlns:p14="http://schemas.microsoft.com/office/powerpoint/2010/main" val="25559987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46887-0BAC-0BC6-125B-A6FE11A23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Emerging Market Debt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5BFB36-B500-2FF3-2723-594C59A046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58</a:t>
            </a:fld>
            <a:endParaRPr lang="en-GB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06899DF-8B28-2FE4-DF19-E86B00730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232" y="1258824"/>
            <a:ext cx="4696968" cy="455980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4F69A81-CB34-73A5-3C64-029D47E0D05E}"/>
              </a:ext>
            </a:extLst>
          </p:cNvPr>
          <p:cNvSpPr/>
          <p:nvPr/>
        </p:nvSpPr>
        <p:spPr>
          <a:xfrm>
            <a:off x="2279904" y="1310640"/>
            <a:ext cx="4072128" cy="24384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 u="none" dirty="0">
                <a:solidFill>
                  <a:srgbClr val="1B66AD"/>
                </a:solidFill>
                <a:latin typeface="Arial"/>
              </a:rPr>
              <a:t>Figure 7. Emerging Market Debt: Rising Vulnerabilities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8386091-2F8D-2253-F093-5EA1493C88EC}"/>
              </a:ext>
            </a:extLst>
          </p:cNvPr>
          <p:cNvSpPr/>
          <p:nvPr/>
        </p:nvSpPr>
        <p:spPr>
          <a:xfrm>
            <a:off x="2286000" y="1554480"/>
            <a:ext cx="1920240" cy="21336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100" b="0" i="1" u="none">
                <a:solidFill>
                  <a:srgbClr val="1B66AD"/>
                </a:solidFill>
                <a:latin typeface="Arial"/>
              </a:rPr>
              <a:t>(Percent, three-week average)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17BB65C-641C-FB92-8C28-CFA17A1BFAAB}"/>
              </a:ext>
            </a:extLst>
          </p:cNvPr>
          <p:cNvSpPr/>
          <p:nvPr/>
        </p:nvSpPr>
        <p:spPr>
          <a:xfrm>
            <a:off x="3169920" y="1929384"/>
            <a:ext cx="2953512" cy="21336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0" u="none" dirty="0">
                <a:solidFill>
                  <a:srgbClr val="625A61"/>
                </a:solidFill>
                <a:latin typeface="Arial Narrow"/>
              </a:rPr>
              <a:t>Share of EMBIG issuers with yields above 10 percent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5D18C56-1C69-1AA1-5AD6-F62B1BBAD0DC}"/>
              </a:ext>
            </a:extLst>
          </p:cNvPr>
          <p:cNvSpPr/>
          <p:nvPr/>
        </p:nvSpPr>
        <p:spPr>
          <a:xfrm>
            <a:off x="3179064" y="2133600"/>
            <a:ext cx="3020568" cy="23469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0" u="none">
                <a:solidFill>
                  <a:srgbClr val="3B363F"/>
                </a:solidFill>
                <a:latin typeface="Arial Narrow"/>
              </a:rPr>
              <a:t>Share of EMBIG issuers with spreads above 1,000 bps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C6AE3D5-920A-1DAE-C439-776F984A860F}"/>
              </a:ext>
            </a:extLst>
          </p:cNvPr>
          <p:cNvSpPr/>
          <p:nvPr/>
        </p:nvSpPr>
        <p:spPr>
          <a:xfrm>
            <a:off x="6629400" y="4715256"/>
            <a:ext cx="252984" cy="170688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0" u="none">
                <a:solidFill>
                  <a:srgbClr val="3B363F"/>
                </a:solidFill>
                <a:latin typeface="Arial Narrow"/>
              </a:rPr>
              <a:t>Jul.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8C4D2E4-8C3C-04E0-5771-349E7464F000}"/>
              </a:ext>
            </a:extLst>
          </p:cNvPr>
          <p:cNvSpPr/>
          <p:nvPr/>
        </p:nvSpPr>
        <p:spPr>
          <a:xfrm>
            <a:off x="2279904" y="5248656"/>
            <a:ext cx="4492752" cy="524256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>
              <a:lnSpc>
                <a:spcPct val="119000"/>
              </a:lnSpc>
            </a:pPr>
            <a:r>
              <a:rPr lang="en-US" sz="1000" b="0" u="none" dirty="0">
                <a:solidFill>
                  <a:srgbClr val="625A61"/>
                </a:solidFill>
                <a:latin typeface="Arial Narrow"/>
              </a:rPr>
              <a:t>Sources: Bloomberg Finance L.P.; </a:t>
            </a:r>
            <a:r>
              <a:rPr lang="en-US" sz="1000" b="0" u="none" dirty="0">
                <a:solidFill>
                  <a:srgbClr val="3B363F"/>
                </a:solidFill>
                <a:latin typeface="Arial Narrow"/>
              </a:rPr>
              <a:t>J.P. </a:t>
            </a:r>
            <a:r>
              <a:rPr lang="en-US" sz="1000" b="0" u="none" dirty="0">
                <a:solidFill>
                  <a:srgbClr val="625A61"/>
                </a:solidFill>
                <a:latin typeface="Arial Narrow"/>
              </a:rPr>
              <a:t>Morgan Emerging Market Bond Index; and </a:t>
            </a:r>
            <a:r>
              <a:rPr lang="en-US" sz="1000" b="0" u="none" dirty="0">
                <a:solidFill>
                  <a:srgbClr val="3B363F"/>
                </a:solidFill>
                <a:latin typeface="Arial Narrow"/>
              </a:rPr>
              <a:t>IMF staff calculations.</a:t>
            </a:r>
          </a:p>
          <a:p>
            <a:pPr indent="0">
              <a:lnSpc>
                <a:spcPct val="119000"/>
              </a:lnSpc>
            </a:pPr>
            <a:r>
              <a:rPr lang="en-US" sz="1000" b="0" u="none" dirty="0">
                <a:solidFill>
                  <a:srgbClr val="625A61"/>
                </a:solidFill>
                <a:latin typeface="Arial Narrow"/>
              </a:rPr>
              <a:t>Note: </a:t>
            </a:r>
            <a:r>
              <a:rPr lang="en-US" sz="1000" b="0" u="none" dirty="0">
                <a:solidFill>
                  <a:srgbClr val="3B363F"/>
                </a:solidFill>
                <a:latin typeface="Arial Narrow"/>
              </a:rPr>
              <a:t>bps </a:t>
            </a:r>
            <a:r>
              <a:rPr lang="en-US" sz="1000" b="0" u="none" dirty="0">
                <a:solidFill>
                  <a:srgbClr val="625A61"/>
                </a:solidFill>
                <a:latin typeface="Arial Narrow"/>
              </a:rPr>
              <a:t>= </a:t>
            </a:r>
            <a:r>
              <a:rPr lang="en-US" sz="900" b="0" u="none" dirty="0">
                <a:solidFill>
                  <a:srgbClr val="3B363F"/>
                </a:solidFill>
                <a:latin typeface="Arial"/>
              </a:rPr>
              <a:t>basis </a:t>
            </a:r>
            <a:r>
              <a:rPr lang="en-US" sz="1000" b="0" u="none" dirty="0">
                <a:solidFill>
                  <a:srgbClr val="3B363F"/>
                </a:solidFill>
                <a:latin typeface="Arial Narrow"/>
              </a:rPr>
              <a:t>points; EM</a:t>
            </a:r>
            <a:r>
              <a:rPr lang="en-US" sz="900" b="0" u="none" dirty="0">
                <a:solidFill>
                  <a:srgbClr val="3B363F"/>
                </a:solidFill>
                <a:latin typeface="Arial"/>
              </a:rPr>
              <a:t>BIG = </a:t>
            </a:r>
            <a:r>
              <a:rPr lang="en-US" sz="900" b="0" u="none" dirty="0">
                <a:solidFill>
                  <a:srgbClr val="625A61"/>
                </a:solidFill>
                <a:latin typeface="Arial"/>
              </a:rPr>
              <a:t>Emerging </a:t>
            </a:r>
            <a:r>
              <a:rPr lang="en-US" sz="1000" b="0" u="none" dirty="0">
                <a:solidFill>
                  <a:srgbClr val="3B363F"/>
                </a:solidFill>
                <a:latin typeface="Arial Narrow"/>
              </a:rPr>
              <a:t>Market </a:t>
            </a:r>
            <a:r>
              <a:rPr lang="en-US" sz="900" b="0" u="none" dirty="0">
                <a:solidFill>
                  <a:srgbClr val="625A61"/>
                </a:solidFill>
                <a:latin typeface="Arial"/>
              </a:rPr>
              <a:t>Bond </a:t>
            </a:r>
            <a:r>
              <a:rPr lang="en-US" sz="900" b="0" u="none" dirty="0">
                <a:solidFill>
                  <a:srgbClr val="3B363F"/>
                </a:solidFill>
                <a:latin typeface="Arial"/>
              </a:rPr>
              <a:t>Index </a:t>
            </a:r>
            <a:r>
              <a:rPr lang="en-US" sz="1000" b="0" u="none" dirty="0">
                <a:solidFill>
                  <a:srgbClr val="3B363F"/>
                </a:solidFill>
                <a:latin typeface="Arial Narrow"/>
              </a:rPr>
              <a:t>Global.</a:t>
            </a:r>
          </a:p>
        </p:txBody>
      </p:sp>
    </p:spTree>
    <p:extLst>
      <p:ext uri="{BB962C8B-B14F-4D97-AF65-F5344CB8AC3E}">
        <p14:creationId xmlns:p14="http://schemas.microsoft.com/office/powerpoint/2010/main" val="20319743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Longer Run: Demographics!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59</a:t>
            </a:fld>
            <a:endParaRPr lang="en-GB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227772" y="1480914"/>
            <a:ext cx="6281391" cy="9582598"/>
            <a:chOff x="180696" y="1120877"/>
            <a:chExt cx="3591556" cy="547910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51312" t="19462" r="18302" b="14156"/>
            <a:stretch/>
          </p:blipFill>
          <p:spPr>
            <a:xfrm>
              <a:off x="180696" y="1120877"/>
              <a:ext cx="3591556" cy="547910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51312" t="10296" r="18615" b="85107"/>
            <a:stretch/>
          </p:blipFill>
          <p:spPr>
            <a:xfrm>
              <a:off x="199976" y="1137101"/>
              <a:ext cx="3554579" cy="379464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F72C0CEE-8BE3-5C4D-B79A-E6416E904896}"/>
              </a:ext>
            </a:extLst>
          </p:cNvPr>
          <p:cNvSpPr/>
          <p:nvPr/>
        </p:nvSpPr>
        <p:spPr>
          <a:xfrm>
            <a:off x="354013" y="1149927"/>
            <a:ext cx="823595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b="0" u="none" dirty="0">
              <a:solidFill>
                <a:schemeClr val="accent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BF443E-D280-A749-9D73-DBED71BE40B4}"/>
              </a:ext>
            </a:extLst>
          </p:cNvPr>
          <p:cNvSpPr/>
          <p:nvPr/>
        </p:nvSpPr>
        <p:spPr>
          <a:xfrm>
            <a:off x="454025" y="5110300"/>
            <a:ext cx="8235950" cy="25651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1800" b="0" u="none" dirty="0">
              <a:solidFill>
                <a:schemeClr val="accent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1893C7A-03AE-BF00-779F-AD5A4999CA11}"/>
              </a:ext>
            </a:extLst>
          </p:cNvPr>
          <p:cNvSpPr/>
          <p:nvPr/>
        </p:nvSpPr>
        <p:spPr>
          <a:xfrm>
            <a:off x="1944624" y="2286000"/>
            <a:ext cx="1682496" cy="46634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marL="141800" indent="-177800">
              <a:lnSpc>
                <a:spcPct val="118000"/>
              </a:lnSpc>
            </a:pPr>
            <a:r>
              <a:rPr lang="en-US" sz="1200" u="none" dirty="0">
                <a:solidFill>
                  <a:srgbClr val="3B363F"/>
                </a:solidFill>
                <a:latin typeface="Arial"/>
              </a:rPr>
              <a:t>1. </a:t>
            </a:r>
            <a:r>
              <a:rPr lang="de" sz="1200" u="none" dirty="0">
                <a:solidFill>
                  <a:srgbClr val="3B363F"/>
                </a:solidFill>
                <a:latin typeface="Arial"/>
              </a:rPr>
              <a:t>Population </a:t>
            </a:r>
            <a:r>
              <a:rPr lang="en-US" sz="1200" u="none" dirty="0">
                <a:solidFill>
                  <a:srgbClr val="3B363F"/>
                </a:solidFill>
                <a:latin typeface="Arial"/>
              </a:rPr>
              <a:t>Growth</a:t>
            </a:r>
            <a:r>
              <a:rPr lang="en-US" sz="1200" u="none" baseline="30000" dirty="0">
                <a:solidFill>
                  <a:srgbClr val="3B363F"/>
                </a:solidFill>
                <a:latin typeface="Arial"/>
              </a:rPr>
              <a:t>1 </a:t>
            </a:r>
            <a:r>
              <a:rPr lang="en-US" sz="1200" u="none" dirty="0">
                <a:solidFill>
                  <a:srgbClr val="3B363F"/>
                </a:solidFill>
                <a:latin typeface="Arial"/>
              </a:rPr>
              <a:t>(Percent)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8381884-533C-6940-2146-4DEF9DA42805}"/>
              </a:ext>
            </a:extLst>
          </p:cNvPr>
          <p:cNvSpPr/>
          <p:nvPr/>
        </p:nvSpPr>
        <p:spPr>
          <a:xfrm>
            <a:off x="1944624" y="4648200"/>
            <a:ext cx="743712" cy="22860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 b="0" u="none" dirty="0">
                <a:solidFill>
                  <a:srgbClr val="3B363F"/>
                </a:solidFill>
                <a:latin typeface="Arial"/>
              </a:rPr>
              <a:t>"Old" AEs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29357D3-EF7D-F6A2-A877-5FB3CEAE751E}"/>
              </a:ext>
            </a:extLst>
          </p:cNvPr>
          <p:cNvSpPr/>
          <p:nvPr/>
        </p:nvSpPr>
        <p:spPr>
          <a:xfrm>
            <a:off x="2996184" y="4663440"/>
            <a:ext cx="819912" cy="22250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 b="0" u="none" dirty="0">
                <a:solidFill>
                  <a:srgbClr val="3B363F"/>
                </a:solidFill>
                <a:latin typeface="Arial"/>
              </a:rPr>
              <a:t>"</a:t>
            </a:r>
            <a:r>
              <a:rPr lang="en-US" sz="1200" b="0" u="none" dirty="0" err="1">
                <a:solidFill>
                  <a:srgbClr val="3B363F"/>
                </a:solidFill>
                <a:latin typeface="Arial"/>
              </a:rPr>
              <a:t>New"AEs</a:t>
            </a:r>
            <a:endParaRPr lang="en-US" sz="1200" b="0" u="none" dirty="0">
              <a:solidFill>
                <a:srgbClr val="3B363F"/>
              </a:solidFill>
              <a:latin typeface="Arial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145354A-75D4-538A-9162-2F6D3F92F335}"/>
              </a:ext>
            </a:extLst>
          </p:cNvPr>
          <p:cNvSpPr/>
          <p:nvPr/>
        </p:nvSpPr>
        <p:spPr>
          <a:xfrm>
            <a:off x="3962400" y="4648200"/>
            <a:ext cx="1082040" cy="42672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 algn="ctr"/>
            <a:r>
              <a:rPr lang="en-US" sz="1200" b="0" u="none" dirty="0">
                <a:solidFill>
                  <a:srgbClr val="3B363F"/>
                </a:solidFill>
                <a:latin typeface="Arial"/>
              </a:rPr>
              <a:t>EMs excluding China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79CBB60-9A3E-8571-D755-C32E12C943D2}"/>
              </a:ext>
            </a:extLst>
          </p:cNvPr>
          <p:cNvSpPr/>
          <p:nvPr/>
        </p:nvSpPr>
        <p:spPr>
          <a:xfrm>
            <a:off x="5343144" y="4648200"/>
            <a:ext cx="493776" cy="24384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 b="0" u="none" dirty="0">
                <a:solidFill>
                  <a:srgbClr val="3B363F"/>
                </a:solidFill>
                <a:latin typeface="Arial"/>
              </a:rPr>
              <a:t>China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C947B05-5660-DEFA-E142-70E04A6A8778}"/>
              </a:ext>
            </a:extLst>
          </p:cNvPr>
          <p:cNvSpPr/>
          <p:nvPr/>
        </p:nvSpPr>
        <p:spPr>
          <a:xfrm>
            <a:off x="6449568" y="4648200"/>
            <a:ext cx="487680" cy="24384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 b="0" u="none">
                <a:solidFill>
                  <a:srgbClr val="3B363F"/>
                </a:solidFill>
                <a:latin typeface="Arial"/>
              </a:rPr>
              <a:t>LIDCs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AEC7238-A89F-DE0B-F0BD-B176C82CB95F}"/>
              </a:ext>
            </a:extLst>
          </p:cNvPr>
          <p:cNvSpPr/>
          <p:nvPr/>
        </p:nvSpPr>
        <p:spPr>
          <a:xfrm>
            <a:off x="2013204" y="7659339"/>
            <a:ext cx="743712" cy="22860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 b="0" u="none" dirty="0">
                <a:solidFill>
                  <a:srgbClr val="3B363F"/>
                </a:solidFill>
                <a:latin typeface="Arial"/>
              </a:rPr>
              <a:t>"Old" AEs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34B677C-810C-BECA-5574-CB89F19C69C7}"/>
              </a:ext>
            </a:extLst>
          </p:cNvPr>
          <p:cNvSpPr/>
          <p:nvPr/>
        </p:nvSpPr>
        <p:spPr>
          <a:xfrm>
            <a:off x="3064764" y="7674579"/>
            <a:ext cx="819912" cy="22250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 b="0" u="none" dirty="0">
                <a:solidFill>
                  <a:srgbClr val="3B363F"/>
                </a:solidFill>
                <a:latin typeface="Arial"/>
              </a:rPr>
              <a:t>"</a:t>
            </a:r>
            <a:r>
              <a:rPr lang="en-US" sz="1200" b="0" u="none" dirty="0" err="1">
                <a:solidFill>
                  <a:srgbClr val="3B363F"/>
                </a:solidFill>
                <a:latin typeface="Arial"/>
              </a:rPr>
              <a:t>New"AEs</a:t>
            </a:r>
            <a:endParaRPr lang="en-US" sz="1200" b="0" u="none" dirty="0">
              <a:solidFill>
                <a:srgbClr val="3B363F"/>
              </a:solidFill>
              <a:latin typeface="Arial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774D531-9798-49C6-8691-829A3A033EED}"/>
              </a:ext>
            </a:extLst>
          </p:cNvPr>
          <p:cNvSpPr/>
          <p:nvPr/>
        </p:nvSpPr>
        <p:spPr>
          <a:xfrm>
            <a:off x="4030980" y="7659339"/>
            <a:ext cx="1082040" cy="42672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 algn="ctr"/>
            <a:r>
              <a:rPr lang="en-US" sz="1200" b="0" u="none" dirty="0">
                <a:solidFill>
                  <a:srgbClr val="3B363F"/>
                </a:solidFill>
                <a:latin typeface="Arial"/>
              </a:rPr>
              <a:t>EMs excluding China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4530131-8C82-429F-423B-70A712E0A6B6}"/>
              </a:ext>
            </a:extLst>
          </p:cNvPr>
          <p:cNvSpPr/>
          <p:nvPr/>
        </p:nvSpPr>
        <p:spPr>
          <a:xfrm>
            <a:off x="5411724" y="7659339"/>
            <a:ext cx="493776" cy="24384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 b="0" u="none" dirty="0">
                <a:solidFill>
                  <a:srgbClr val="3B363F"/>
                </a:solidFill>
                <a:latin typeface="Arial"/>
              </a:rPr>
              <a:t>China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887C141-1FEB-3602-6655-3476B0FF769E}"/>
              </a:ext>
            </a:extLst>
          </p:cNvPr>
          <p:cNvSpPr/>
          <p:nvPr/>
        </p:nvSpPr>
        <p:spPr>
          <a:xfrm>
            <a:off x="6518148" y="7659339"/>
            <a:ext cx="487680" cy="24384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 b="0" u="none" dirty="0">
                <a:solidFill>
                  <a:srgbClr val="3B363F"/>
                </a:solidFill>
                <a:latin typeface="Arial"/>
              </a:rPr>
              <a:t>LIDCs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1E051C2-6115-BD5C-1262-FC682597DB34}"/>
              </a:ext>
            </a:extLst>
          </p:cNvPr>
          <p:cNvSpPr/>
          <p:nvPr/>
        </p:nvSpPr>
        <p:spPr>
          <a:xfrm>
            <a:off x="1959230" y="8906495"/>
            <a:ext cx="752856" cy="22563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>
              <a:lnSpc>
                <a:spcPct val="118000"/>
              </a:lnSpc>
            </a:pPr>
            <a:r>
              <a:rPr lang="en-US" sz="1200" u="none" dirty="0">
                <a:solidFill>
                  <a:srgbClr val="3B363F"/>
                </a:solidFill>
                <a:latin typeface="Arial"/>
              </a:rPr>
              <a:t>(Percent)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D8C1C2A-7DF9-25F4-F813-519FFB199116}"/>
              </a:ext>
            </a:extLst>
          </p:cNvPr>
          <p:cNvSpPr/>
          <p:nvPr/>
        </p:nvSpPr>
        <p:spPr>
          <a:xfrm>
            <a:off x="1831275" y="8263521"/>
            <a:ext cx="1949196" cy="631098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marL="141800" indent="-177800">
              <a:lnSpc>
                <a:spcPct val="118000"/>
              </a:lnSpc>
            </a:pPr>
            <a:r>
              <a:rPr lang="en-US" sz="1200" u="none" dirty="0">
                <a:solidFill>
                  <a:srgbClr val="3B363F"/>
                </a:solidFill>
                <a:latin typeface="Arial"/>
              </a:rPr>
              <a:t>3. Share of Workers Aged 55-64 in Advanced Economies</a:t>
            </a:r>
            <a:r>
              <a:rPr lang="en-US" sz="1200" u="none" baseline="30000" dirty="0">
                <a:solidFill>
                  <a:srgbClr val="3B363F"/>
                </a:solidFill>
                <a:latin typeface="Arial"/>
              </a:rPr>
              <a:t>2</a:t>
            </a:r>
            <a:r>
              <a:rPr lang="en-US" sz="1200" u="none" dirty="0">
                <a:solidFill>
                  <a:srgbClr val="3B363F"/>
                </a:solidFill>
                <a:latin typeface="Arial"/>
              </a:rPr>
              <a:t> 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6E2540D-AFC6-558B-08C1-7FB5F13A73A4}"/>
              </a:ext>
            </a:extLst>
          </p:cNvPr>
          <p:cNvSpPr/>
          <p:nvPr/>
        </p:nvSpPr>
        <p:spPr>
          <a:xfrm>
            <a:off x="4798174" y="8944781"/>
            <a:ext cx="1038746" cy="225629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>
              <a:lnSpc>
                <a:spcPct val="118000"/>
              </a:lnSpc>
            </a:pPr>
            <a:r>
              <a:rPr lang="en-US" sz="1200" u="none" dirty="0">
                <a:solidFill>
                  <a:srgbClr val="3B363F"/>
                </a:solidFill>
                <a:latin typeface="Arial"/>
              </a:rPr>
              <a:t>(Percent)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31E6E37-5C7A-9E30-4FEF-5E4F83ECAD2B}"/>
              </a:ext>
            </a:extLst>
          </p:cNvPr>
          <p:cNvSpPr/>
          <p:nvPr/>
        </p:nvSpPr>
        <p:spPr>
          <a:xfrm>
            <a:off x="4670219" y="8301807"/>
            <a:ext cx="2098716" cy="631098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marL="141800" indent="-177800">
              <a:lnSpc>
                <a:spcPct val="118000"/>
              </a:lnSpc>
            </a:pPr>
            <a:r>
              <a:rPr lang="en-US" sz="1200" u="none" dirty="0">
                <a:solidFill>
                  <a:srgbClr val="3B363F"/>
                </a:solidFill>
                <a:latin typeface="Arial"/>
              </a:rPr>
              <a:t>4. Share of Workers Aged 55-64 in Emerging Market Economies</a:t>
            </a:r>
            <a:r>
              <a:rPr lang="en-US" sz="1200" u="none" baseline="30000" dirty="0">
                <a:solidFill>
                  <a:srgbClr val="3B363F"/>
                </a:solidFill>
                <a:latin typeface="Arial"/>
              </a:rPr>
              <a:t>3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C6FC1F3-7734-0C14-C0F3-D802C25DB23B}"/>
              </a:ext>
            </a:extLst>
          </p:cNvPr>
          <p:cNvSpPr/>
          <p:nvPr/>
        </p:nvSpPr>
        <p:spPr>
          <a:xfrm>
            <a:off x="2681033" y="9919073"/>
            <a:ext cx="743712" cy="22860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 b="0" u="none" dirty="0">
                <a:solidFill>
                  <a:srgbClr val="3B363F"/>
                </a:solidFill>
                <a:latin typeface="Arial"/>
              </a:rPr>
              <a:t>Median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B85914E-9843-F6F6-478B-90087BF622D7}"/>
              </a:ext>
            </a:extLst>
          </p:cNvPr>
          <p:cNvSpPr/>
          <p:nvPr/>
        </p:nvSpPr>
        <p:spPr>
          <a:xfrm>
            <a:off x="5474269" y="10080873"/>
            <a:ext cx="743712" cy="22860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 b="0" u="none" dirty="0">
                <a:solidFill>
                  <a:srgbClr val="3B363F"/>
                </a:solidFill>
                <a:latin typeface="Arial"/>
              </a:rPr>
              <a:t>Median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59501EA-9F83-62E1-D0AD-72119C0A2619}"/>
              </a:ext>
            </a:extLst>
          </p:cNvPr>
          <p:cNvSpPr/>
          <p:nvPr/>
        </p:nvSpPr>
        <p:spPr>
          <a:xfrm>
            <a:off x="2682699" y="10160425"/>
            <a:ext cx="1492631" cy="276762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 b="0" u="none" dirty="0">
                <a:solidFill>
                  <a:srgbClr val="3B363F"/>
                </a:solidFill>
                <a:latin typeface="Arial"/>
              </a:rPr>
              <a:t>Interquartile range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8AC3B0C-954C-0DFB-93C3-9B762E322677}"/>
              </a:ext>
            </a:extLst>
          </p:cNvPr>
          <p:cNvSpPr/>
          <p:nvPr/>
        </p:nvSpPr>
        <p:spPr>
          <a:xfrm>
            <a:off x="5467179" y="10302121"/>
            <a:ext cx="1492631" cy="225629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 b="0" u="none" dirty="0">
                <a:solidFill>
                  <a:srgbClr val="3B363F"/>
                </a:solidFill>
                <a:latin typeface="Arial"/>
              </a:rPr>
              <a:t>Interquartile range</a:t>
            </a:r>
          </a:p>
        </p:txBody>
      </p:sp>
    </p:spTree>
    <p:extLst>
      <p:ext uri="{BB962C8B-B14F-4D97-AF65-F5344CB8AC3E}">
        <p14:creationId xmlns:p14="http://schemas.microsoft.com/office/powerpoint/2010/main" val="2873064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382B3-26E0-9CDA-D3FB-66F5704C2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Lingering Impact of COVID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9659E8-E5DE-230A-6C51-FE7609D42A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CD88D0-DD58-3779-AA5A-729D3E9B104B}"/>
              </a:ext>
            </a:extLst>
          </p:cNvPr>
          <p:cNvSpPr txBox="1"/>
          <p:nvPr/>
        </p:nvSpPr>
        <p:spPr>
          <a:xfrm>
            <a:off x="1936340" y="5741751"/>
            <a:ext cx="9156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0" u="none" dirty="0">
                <a:latin typeface="Arial" pitchFamily="34" charset="0"/>
                <a:cs typeface="Arial" pitchFamily="34" charset="0"/>
              </a:rPr>
              <a:t>Source: </a:t>
            </a:r>
            <a:r>
              <a:rPr lang="en-US" sz="1000" b="0" u="none" dirty="0">
                <a:latin typeface="Arial" pitchFamily="34" charset="0"/>
                <a:cs typeface="Arial" pitchFamily="34" charset="0"/>
                <a:hlinkClick r:id="rId2"/>
              </a:rPr>
              <a:t>IMF</a:t>
            </a:r>
            <a:r>
              <a:rPr lang="en-US" sz="1000" b="0" u="none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0264400-493A-7BC9-FE04-372A5369A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487424"/>
            <a:ext cx="5175504" cy="428548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72F98BA-3CD9-C8F4-285F-96AD3702BE91}"/>
              </a:ext>
            </a:extLst>
          </p:cNvPr>
          <p:cNvSpPr/>
          <p:nvPr/>
        </p:nvSpPr>
        <p:spPr>
          <a:xfrm>
            <a:off x="2087880" y="1609344"/>
            <a:ext cx="3712464" cy="24384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 u="none" dirty="0">
                <a:solidFill>
                  <a:srgbClr val="1B66AD"/>
                </a:solidFill>
                <a:latin typeface="Arial"/>
              </a:rPr>
              <a:t>Figure 1.13. New Confirmed COVID-19 Deaths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9C35090-891C-F519-B9C1-2F912FCE6E08}"/>
              </a:ext>
            </a:extLst>
          </p:cNvPr>
          <p:cNvSpPr/>
          <p:nvPr/>
        </p:nvSpPr>
        <p:spPr>
          <a:xfrm>
            <a:off x="2090928" y="1859280"/>
            <a:ext cx="2578608" cy="22250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100" b="0" i="1" u="none" dirty="0">
                <a:solidFill>
                  <a:srgbClr val="1B66AD"/>
                </a:solidFill>
                <a:latin typeface="Arial"/>
              </a:rPr>
              <a:t>(Persons; seven-day moving average)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EAED84C-9065-73AA-05A5-DED7711DF304}"/>
              </a:ext>
            </a:extLst>
          </p:cNvPr>
          <p:cNvSpPr/>
          <p:nvPr/>
        </p:nvSpPr>
        <p:spPr>
          <a:xfrm>
            <a:off x="3035808" y="2231136"/>
            <a:ext cx="850392" cy="195072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0" u="none" dirty="0">
                <a:solidFill>
                  <a:srgbClr val="3B363F"/>
                </a:solidFill>
                <a:latin typeface="Arial"/>
              </a:rPr>
              <a:t>United States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DFF530A-2EF5-486E-CEF5-56B6570BA15A}"/>
              </a:ext>
            </a:extLst>
          </p:cNvPr>
          <p:cNvSpPr/>
          <p:nvPr/>
        </p:nvSpPr>
        <p:spPr>
          <a:xfrm>
            <a:off x="3041904" y="2453640"/>
            <a:ext cx="630936" cy="149352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0" u="none">
                <a:solidFill>
                  <a:srgbClr val="3B363F"/>
                </a:solidFill>
                <a:latin typeface="Arial"/>
              </a:rPr>
              <a:t>Euro area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30313BB-746B-359E-4ED4-6BF206B5C576}"/>
              </a:ext>
            </a:extLst>
          </p:cNvPr>
          <p:cNvSpPr/>
          <p:nvPr/>
        </p:nvSpPr>
        <p:spPr>
          <a:xfrm>
            <a:off x="3048000" y="2630424"/>
            <a:ext cx="630936" cy="16154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0" u="none" dirty="0">
                <a:solidFill>
                  <a:srgbClr val="3B363F"/>
                </a:solidFill>
                <a:latin typeface="Arial"/>
              </a:rPr>
              <a:t>Other AEs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ACDE7AA-6BBD-5873-3B7F-EC531A2F308E}"/>
              </a:ext>
            </a:extLst>
          </p:cNvPr>
          <p:cNvSpPr/>
          <p:nvPr/>
        </p:nvSpPr>
        <p:spPr>
          <a:xfrm>
            <a:off x="3048000" y="2825496"/>
            <a:ext cx="347472" cy="16764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0" u="none" dirty="0">
                <a:solidFill>
                  <a:srgbClr val="3B363F"/>
                </a:solidFill>
                <a:latin typeface="Arial"/>
              </a:rPr>
              <a:t>India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D4C451E-B27F-5DC4-FC78-5A7E1446A15F}"/>
              </a:ext>
            </a:extLst>
          </p:cNvPr>
          <p:cNvSpPr/>
          <p:nvPr/>
        </p:nvSpPr>
        <p:spPr>
          <a:xfrm>
            <a:off x="3041904" y="2993136"/>
            <a:ext cx="1106424" cy="179832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ctr"/>
            <a:r>
              <a:rPr lang="en-US" sz="1000" b="0" u="none" dirty="0">
                <a:solidFill>
                  <a:srgbClr val="3B363F"/>
                </a:solidFill>
                <a:latin typeface="Arial"/>
              </a:rPr>
              <a:t>EMDE</a:t>
            </a:r>
            <a:r>
              <a:rPr lang="zh-CN" sz="1000" b="0" u="none" dirty="0">
                <a:solidFill>
                  <a:srgbClr val="3B363F"/>
                </a:solidFill>
                <a:latin typeface="Arial"/>
                <a:ea typeface="Arial"/>
              </a:rPr>
              <a:t> </a:t>
            </a:r>
            <a:r>
              <a:rPr lang="en-US" sz="1000" b="0" u="none" dirty="0">
                <a:solidFill>
                  <a:srgbClr val="3B363F"/>
                </a:solidFill>
                <a:latin typeface="Arial"/>
              </a:rPr>
              <a:t>Asia ex. IND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CE8CD15-733E-1200-0934-076D34C363B7}"/>
              </a:ext>
            </a:extLst>
          </p:cNvPr>
          <p:cNvSpPr/>
          <p:nvPr/>
        </p:nvSpPr>
        <p:spPr>
          <a:xfrm>
            <a:off x="3041904" y="3185160"/>
            <a:ext cx="289560" cy="18288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just"/>
            <a:r>
              <a:rPr lang="en-US" sz="1200" b="0" u="none">
                <a:solidFill>
                  <a:srgbClr val="3B363F"/>
                </a:solidFill>
                <a:latin typeface="Arial"/>
              </a:rPr>
              <a:t>LAC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D298671-174E-FC2F-18BA-D891313EE6FE}"/>
              </a:ext>
            </a:extLst>
          </p:cNvPr>
          <p:cNvSpPr/>
          <p:nvPr/>
        </p:nvSpPr>
        <p:spPr>
          <a:xfrm>
            <a:off x="4812792" y="2237232"/>
            <a:ext cx="1703832" cy="201168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ctr"/>
            <a:r>
              <a:rPr lang="en-US" sz="1000" b="0" u="none" dirty="0">
                <a:solidFill>
                  <a:srgbClr val="3B363F"/>
                </a:solidFill>
                <a:latin typeface="Arial"/>
              </a:rPr>
              <a:t>Russia, </a:t>
            </a:r>
            <a:r>
              <a:rPr lang="de" sz="1000" b="0" u="none" dirty="0">
                <a:solidFill>
                  <a:srgbClr val="3B363F"/>
                </a:solidFill>
                <a:latin typeface="Arial"/>
              </a:rPr>
              <a:t>Türkiye, </a:t>
            </a:r>
            <a:r>
              <a:rPr lang="en-US" sz="1000" b="0" u="none" dirty="0">
                <a:solidFill>
                  <a:srgbClr val="3B363F"/>
                </a:solidFill>
                <a:latin typeface="Arial"/>
              </a:rPr>
              <a:t>South Africa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7EBFF23-43A3-CC33-B517-F9937C2E5DD4}"/>
              </a:ext>
            </a:extLst>
          </p:cNvPr>
          <p:cNvSpPr/>
          <p:nvPr/>
        </p:nvSpPr>
        <p:spPr>
          <a:xfrm>
            <a:off x="4806696" y="2450592"/>
            <a:ext cx="1054608" cy="17373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ctr"/>
            <a:r>
              <a:rPr lang="en-US" sz="1000" b="0" u="none" dirty="0">
                <a:solidFill>
                  <a:srgbClr val="3B363F"/>
                </a:solidFill>
                <a:latin typeface="Arial"/>
              </a:rPr>
              <a:t>Rest of the world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491005C-C2B5-835D-237B-A4DD695F8855}"/>
              </a:ext>
            </a:extLst>
          </p:cNvPr>
          <p:cNvSpPr/>
          <p:nvPr/>
        </p:nvSpPr>
        <p:spPr>
          <a:xfrm>
            <a:off x="2743200" y="5257800"/>
            <a:ext cx="329184" cy="17678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0" u="none" dirty="0">
                <a:solidFill>
                  <a:srgbClr val="3B363F"/>
                </a:solidFill>
                <a:latin typeface="Arial"/>
              </a:rPr>
              <a:t>Mar.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EC01739-EEA6-80FD-09B7-2730D5EED65C}"/>
              </a:ext>
            </a:extLst>
          </p:cNvPr>
          <p:cNvSpPr/>
          <p:nvPr/>
        </p:nvSpPr>
        <p:spPr>
          <a:xfrm>
            <a:off x="3547872" y="5257800"/>
            <a:ext cx="313944" cy="185928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0" u="none">
                <a:solidFill>
                  <a:srgbClr val="3B363F"/>
                </a:solidFill>
                <a:latin typeface="Arial"/>
              </a:rPr>
              <a:t>Sep.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A4A6A22-23E5-61AA-6C1C-8F5EC7260907}"/>
              </a:ext>
            </a:extLst>
          </p:cNvPr>
          <p:cNvSpPr/>
          <p:nvPr/>
        </p:nvSpPr>
        <p:spPr>
          <a:xfrm>
            <a:off x="4343400" y="5266944"/>
            <a:ext cx="310896" cy="16154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0" u="none">
                <a:solidFill>
                  <a:srgbClr val="3B363F"/>
                </a:solidFill>
                <a:latin typeface="Arial"/>
              </a:rPr>
              <a:t>Mar.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1ADC73F-4BA3-B1AD-48A7-803151879E61}"/>
              </a:ext>
            </a:extLst>
          </p:cNvPr>
          <p:cNvSpPr/>
          <p:nvPr/>
        </p:nvSpPr>
        <p:spPr>
          <a:xfrm>
            <a:off x="5123688" y="5263515"/>
            <a:ext cx="332232" cy="164592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1000" b="0" u="none" dirty="0">
                <a:solidFill>
                  <a:srgbClr val="3B363F"/>
                </a:solidFill>
                <a:latin typeface="Arial"/>
              </a:rPr>
              <a:t>Sep.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23D2386-C2A6-60DB-D583-7787789EDAC5}"/>
              </a:ext>
            </a:extLst>
          </p:cNvPr>
          <p:cNvSpPr/>
          <p:nvPr/>
        </p:nvSpPr>
        <p:spPr>
          <a:xfrm>
            <a:off x="5910072" y="5257800"/>
            <a:ext cx="332232" cy="170688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1000" b="0" u="none">
                <a:solidFill>
                  <a:srgbClr val="3B363F"/>
                </a:solidFill>
                <a:latin typeface="Arial"/>
              </a:rPr>
              <a:t>Mar.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AD9E2E1-5852-29C3-74BB-29572A7E8B1D}"/>
              </a:ext>
            </a:extLst>
          </p:cNvPr>
          <p:cNvSpPr/>
          <p:nvPr/>
        </p:nvSpPr>
        <p:spPr>
          <a:xfrm>
            <a:off x="6720840" y="5263896"/>
            <a:ext cx="295656" cy="17373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1000" b="0" u="none">
                <a:solidFill>
                  <a:srgbClr val="3B363F"/>
                </a:solidFill>
                <a:latin typeface="Arial"/>
              </a:rPr>
              <a:t>Sep.</a:t>
            </a:r>
          </a:p>
        </p:txBody>
      </p:sp>
    </p:spTree>
    <p:extLst>
      <p:ext uri="{BB962C8B-B14F-4D97-AF65-F5344CB8AC3E}">
        <p14:creationId xmlns:p14="http://schemas.microsoft.com/office/powerpoint/2010/main" val="36440209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60</a:t>
            </a:fld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1312" t="19462" r="18302" b="14156"/>
          <a:stretch/>
        </p:blipFill>
        <p:spPr>
          <a:xfrm>
            <a:off x="1227772" y="-1400834"/>
            <a:ext cx="6281391" cy="9582598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1312" t="10296" r="18615" b="85107"/>
          <a:stretch/>
        </p:blipFill>
        <p:spPr>
          <a:xfrm>
            <a:off x="1261491" y="1509289"/>
            <a:ext cx="6216721" cy="6636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2C0CEE-8BE3-5C4D-B79A-E6416E904896}"/>
              </a:ext>
            </a:extLst>
          </p:cNvPr>
          <p:cNvSpPr/>
          <p:nvPr/>
        </p:nvSpPr>
        <p:spPr>
          <a:xfrm>
            <a:off x="354013" y="997525"/>
            <a:ext cx="8235950" cy="1054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1800" b="0" u="none" dirty="0">
              <a:solidFill>
                <a:schemeClr val="accent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BF443E-D280-A749-9D73-DBED71BE40B4}"/>
              </a:ext>
            </a:extLst>
          </p:cNvPr>
          <p:cNvSpPr/>
          <p:nvPr/>
        </p:nvSpPr>
        <p:spPr>
          <a:xfrm>
            <a:off x="454025" y="5227779"/>
            <a:ext cx="8235950" cy="25651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1800" b="0" u="none" dirty="0">
              <a:solidFill>
                <a:schemeClr val="accent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 dirty="0"/>
              <a:t>Longer Run: Demographics!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7AA4AD-F8EB-2B4E-897A-9EBB196A42A8}"/>
              </a:ext>
            </a:extLst>
          </p:cNvPr>
          <p:cNvSpPr/>
          <p:nvPr/>
        </p:nvSpPr>
        <p:spPr>
          <a:xfrm>
            <a:off x="454025" y="-2188512"/>
            <a:ext cx="8235950" cy="25651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1800" b="0" u="none" dirty="0">
              <a:solidFill>
                <a:schemeClr val="accent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53BCBD7-A55B-2491-33A7-ECEBD33896CA}"/>
              </a:ext>
            </a:extLst>
          </p:cNvPr>
          <p:cNvSpPr/>
          <p:nvPr/>
        </p:nvSpPr>
        <p:spPr>
          <a:xfrm>
            <a:off x="2029968" y="2395728"/>
            <a:ext cx="2715768" cy="47244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marL="154500" indent="-190500">
              <a:lnSpc>
                <a:spcPct val="124000"/>
              </a:lnSpc>
            </a:pPr>
            <a:r>
              <a:rPr lang="en-US" sz="1200" u="none" dirty="0">
                <a:latin typeface="Arial"/>
              </a:rPr>
              <a:t>2. Working</a:t>
            </a:r>
            <a:r>
              <a:rPr lang="zh-CN" sz="1200" u="none" dirty="0">
                <a:latin typeface="Arial"/>
                <a:ea typeface="Arial"/>
              </a:rPr>
              <a:t> </a:t>
            </a:r>
            <a:r>
              <a:rPr lang="en-US" sz="1200" u="none" dirty="0">
                <a:latin typeface="Arial"/>
              </a:rPr>
              <a:t>-</a:t>
            </a:r>
            <a:r>
              <a:rPr lang="zh-CN" sz="1200" u="none" dirty="0">
                <a:latin typeface="Arial"/>
                <a:ea typeface="Arial"/>
              </a:rPr>
              <a:t> </a:t>
            </a:r>
            <a:r>
              <a:rPr lang="en-US" sz="1200" u="none" dirty="0">
                <a:latin typeface="Arial"/>
              </a:rPr>
              <a:t>Age Population Growth</a:t>
            </a:r>
            <a:r>
              <a:rPr lang="en-US" sz="1200" u="none" baseline="30000" dirty="0">
                <a:latin typeface="Arial"/>
              </a:rPr>
              <a:t>1 </a:t>
            </a:r>
            <a:r>
              <a:rPr lang="en-US" sz="1200" u="none" dirty="0">
                <a:latin typeface="Arial"/>
              </a:rPr>
              <a:t>(Percent)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91BC6F2-10AB-7953-F8EE-AFD28E8CA8A7}"/>
              </a:ext>
            </a:extLst>
          </p:cNvPr>
          <p:cNvSpPr/>
          <p:nvPr/>
        </p:nvSpPr>
        <p:spPr>
          <a:xfrm>
            <a:off x="2020824" y="4767072"/>
            <a:ext cx="728472" cy="240792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 b="0" u="none">
                <a:latin typeface="Arial"/>
              </a:rPr>
              <a:t>"Old" AEs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6F875CD-F714-C4C2-1377-3616AFB613D7}"/>
              </a:ext>
            </a:extLst>
          </p:cNvPr>
          <p:cNvSpPr/>
          <p:nvPr/>
        </p:nvSpPr>
        <p:spPr>
          <a:xfrm>
            <a:off x="3063240" y="4773168"/>
            <a:ext cx="816864" cy="23469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 b="0" u="none" dirty="0">
                <a:latin typeface="Arial"/>
              </a:rPr>
              <a:t>"New" AEs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28775E5-C23A-2631-425F-3F8DDC423743}"/>
              </a:ext>
            </a:extLst>
          </p:cNvPr>
          <p:cNvSpPr/>
          <p:nvPr/>
        </p:nvSpPr>
        <p:spPr>
          <a:xfrm>
            <a:off x="4032504" y="4779264"/>
            <a:ext cx="1082040" cy="414528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 algn="ctr"/>
            <a:r>
              <a:rPr lang="en-US" sz="1200" b="0" u="none">
                <a:latin typeface="Arial"/>
              </a:rPr>
              <a:t>EMs excluding China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3A452E3-6809-719D-6558-56BAF97BF1CE}"/>
              </a:ext>
            </a:extLst>
          </p:cNvPr>
          <p:cNvSpPr/>
          <p:nvPr/>
        </p:nvSpPr>
        <p:spPr>
          <a:xfrm>
            <a:off x="5422392" y="4779264"/>
            <a:ext cx="484632" cy="231648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 b="0" u="none">
                <a:latin typeface="Arial"/>
              </a:rPr>
              <a:t>China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BA52F9E-90EF-0FED-0E3A-D8C445D3AB63}"/>
              </a:ext>
            </a:extLst>
          </p:cNvPr>
          <p:cNvSpPr/>
          <p:nvPr/>
        </p:nvSpPr>
        <p:spPr>
          <a:xfrm>
            <a:off x="6504432" y="4773168"/>
            <a:ext cx="487680" cy="23469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 b="0" u="none">
                <a:latin typeface="Arial"/>
              </a:rPr>
              <a:t>LIDCs</a:t>
            </a:r>
          </a:p>
        </p:txBody>
      </p:sp>
    </p:spTree>
    <p:extLst>
      <p:ext uri="{BB962C8B-B14F-4D97-AF65-F5344CB8AC3E}">
        <p14:creationId xmlns:p14="http://schemas.microsoft.com/office/powerpoint/2010/main" val="27080968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52C40-2089-88B0-EA30-FD393B23B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think??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591DE4-21F4-56A0-D94E-5A7F51ADAA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61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28046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70BA0-84B3-F1E1-F32F-04AF4C14C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B5A11D-CE96-1A04-7461-5007587670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62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71907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U.S. Wages versus Productivity</a:t>
            </a:r>
            <a:br>
              <a:rPr lang="en-US" dirty="0"/>
            </a:br>
            <a:r>
              <a:rPr lang="en-US" sz="1400" dirty="0"/>
              <a:t>Wikipedia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63</a:t>
            </a:fld>
            <a:endParaRPr lang="en-GB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6556BB-DC0A-23A6-5A43-4321B451E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88" y="999744"/>
            <a:ext cx="7498080" cy="5657088"/>
          </a:xfrm>
          <a:prstGeom prst="rect">
            <a:avLst/>
          </a:prstGeom>
          <a:noFill/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A347BAC4-14DD-925E-7C3C-03FBD9216E68}"/>
              </a:ext>
            </a:extLst>
          </p:cNvPr>
          <p:cNvSpPr/>
          <p:nvPr/>
        </p:nvSpPr>
        <p:spPr>
          <a:xfrm>
            <a:off x="847344" y="2002536"/>
            <a:ext cx="320040" cy="2499360"/>
          </a:xfrm>
          <a:prstGeom prst="rect">
            <a:avLst/>
          </a:prstGeom>
          <a:noFill/>
        </p:spPr>
        <p:txBody>
          <a:bodyPr vert="vert270" wrap="none" lIns="0" tIns="0" rIns="0" bIns="0">
            <a:noAutofit/>
          </a:bodyPr>
          <a:lstStyle/>
          <a:p>
            <a:pPr indent="0"/>
            <a:r>
              <a:rPr lang="en-US" sz="1800" b="0" u="none" dirty="0">
                <a:latin typeface="Arial"/>
              </a:rPr>
              <a:t>Cumulative Change (%)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A64D32E-9823-E6D0-1238-7C3217C49569}"/>
              </a:ext>
            </a:extLst>
          </p:cNvPr>
          <p:cNvSpPr/>
          <p:nvPr/>
        </p:nvSpPr>
        <p:spPr>
          <a:xfrm>
            <a:off x="5772912" y="2075688"/>
            <a:ext cx="1286256" cy="259080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600" b="0" u="none">
                <a:latin typeface="Arial"/>
              </a:rPr>
              <a:t>Productivity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FA260B4-76DA-5959-84B4-41B5FF42DCAB}"/>
              </a:ext>
            </a:extLst>
          </p:cNvPr>
          <p:cNvSpPr/>
          <p:nvPr/>
        </p:nvSpPr>
        <p:spPr>
          <a:xfrm>
            <a:off x="6028944" y="3587496"/>
            <a:ext cx="1542288" cy="54864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indent="0"/>
            <a:r>
              <a:rPr lang="en-US" sz="1600" b="0" u="none" dirty="0">
                <a:latin typeface="Arial"/>
              </a:rPr>
              <a:t>Real Median</a:t>
            </a:r>
            <a:r>
              <a:rPr lang="zh-CN" sz="1600" b="0" u="none" dirty="0">
                <a:latin typeface="Arial"/>
                <a:ea typeface="Arial"/>
              </a:rPr>
              <a:t> </a:t>
            </a:r>
            <a:r>
              <a:rPr lang="en-US" sz="1600" b="0" u="none" dirty="0">
                <a:latin typeface="Arial"/>
              </a:rPr>
              <a:t>Family Income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0A1E0BE-D8FB-3417-FF02-DC56B3EF3988}"/>
              </a:ext>
            </a:extLst>
          </p:cNvPr>
          <p:cNvSpPr/>
          <p:nvPr/>
        </p:nvSpPr>
        <p:spPr>
          <a:xfrm>
            <a:off x="676656" y="6144768"/>
            <a:ext cx="7248144" cy="390144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>
            <a:noAutofit/>
          </a:bodyPr>
          <a:lstStyle/>
          <a:p>
            <a:pPr indent="0">
              <a:lnSpc>
                <a:spcPct val="132000"/>
              </a:lnSpc>
            </a:pPr>
            <a:r>
              <a:rPr lang="en-US" sz="900" b="0" u="none" dirty="0">
                <a:latin typeface="Arial"/>
              </a:rPr>
              <a:t>Source Analysis of Current Population Survey Annual Social and Economic Supplement </a:t>
            </a:r>
            <a:r>
              <a:rPr lang="en-US" sz="900" b="0" i="1" u="none" dirty="0">
                <a:latin typeface="Arial"/>
              </a:rPr>
              <a:t>Historical Income Tables</a:t>
            </a:r>
            <a:r>
              <a:rPr lang="en-US" sz="900" b="0" u="none" dirty="0">
                <a:latin typeface="Arial"/>
              </a:rPr>
              <a:t> (Table F-5) and Bureau of Labor Statistics, </a:t>
            </a:r>
            <a:r>
              <a:rPr lang="en-US" sz="900" b="0" i="1" u="none" dirty="0">
                <a:latin typeface="Arial"/>
              </a:rPr>
              <a:t>Productivity-Major </a:t>
            </a:r>
            <a:r>
              <a:rPr lang="de" sz="900" b="0" i="1" u="none" dirty="0">
                <a:latin typeface="Arial"/>
              </a:rPr>
              <a:t>Sector </a:t>
            </a:r>
            <a:r>
              <a:rPr lang="en-US" sz="900" b="0" i="1" u="none" dirty="0">
                <a:latin typeface="Arial"/>
              </a:rPr>
              <a:t>Productivity and Costs</a:t>
            </a:r>
            <a:r>
              <a:rPr lang="en-US" sz="900" b="0" u="none" dirty="0">
                <a:latin typeface="Arial"/>
              </a:rPr>
              <a:t> Database (2012)</a:t>
            </a:r>
          </a:p>
        </p:txBody>
      </p:sp>
    </p:spTree>
    <p:extLst>
      <p:ext uri="{BB962C8B-B14F-4D97-AF65-F5344CB8AC3E}">
        <p14:creationId xmlns:p14="http://schemas.microsoft.com/office/powerpoint/2010/main" val="18075091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Wages Have Diverged from Productivity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64</a:t>
            </a:fld>
            <a:endParaRPr lang="en-GB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43D9D5F-9E5E-AA4D-BDF8-9D706580A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088" y="1304544"/>
            <a:ext cx="5440680" cy="5172456"/>
          </a:xfrm>
          <a:prstGeom prst="rect">
            <a:avLst/>
          </a:prstGeom>
          <a:noFill/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3541C92-B10A-2102-D942-3C25345947C5}"/>
              </a:ext>
            </a:extLst>
          </p:cNvPr>
          <p:cNvSpPr/>
          <p:nvPr/>
        </p:nvSpPr>
        <p:spPr>
          <a:xfrm>
            <a:off x="2136648" y="1490472"/>
            <a:ext cx="1886712" cy="265176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/>
            <a:r>
              <a:rPr lang="de" sz="1200" b="0" u="none" dirty="0">
                <a:solidFill>
                  <a:srgbClr val="3B363F"/>
                </a:solidFill>
                <a:latin typeface="Arial"/>
              </a:rPr>
              <a:t>Different </a:t>
            </a:r>
            <a:r>
              <a:rPr lang="en-US" sz="1200" b="0" u="none" dirty="0">
                <a:solidFill>
                  <a:srgbClr val="3B363F"/>
                </a:solidFill>
                <a:latin typeface="Arial"/>
              </a:rPr>
              <a:t>recessions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C0A2EF9-3E79-F232-959D-83B2CC0AC739}"/>
              </a:ext>
            </a:extLst>
          </p:cNvPr>
          <p:cNvSpPr/>
          <p:nvPr/>
        </p:nvSpPr>
        <p:spPr>
          <a:xfrm>
            <a:off x="2350008" y="1965960"/>
            <a:ext cx="1146048" cy="201168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/>
            <a:r>
              <a:rPr lang="de" sz="1300" u="none" dirty="0">
                <a:solidFill>
                  <a:srgbClr val="FFFFFF"/>
                </a:solidFill>
                <a:latin typeface="Arial"/>
              </a:rPr>
              <a:t>United States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8BD669C-5FBE-CF1A-7EDD-384490F8C691}"/>
              </a:ext>
            </a:extLst>
          </p:cNvPr>
          <p:cNvSpPr/>
          <p:nvPr/>
        </p:nvSpPr>
        <p:spPr>
          <a:xfrm>
            <a:off x="4870704" y="1965960"/>
            <a:ext cx="630936" cy="201168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de" sz="1300" u="none">
                <a:solidFill>
                  <a:srgbClr val="FFFFFF"/>
                </a:solidFill>
                <a:latin typeface="Arial"/>
              </a:rPr>
              <a:t>Britain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F22231D-9625-204F-1B06-606754F772C8}"/>
              </a:ext>
            </a:extLst>
          </p:cNvPr>
          <p:cNvSpPr/>
          <p:nvPr/>
        </p:nvSpPr>
        <p:spPr>
          <a:xfrm>
            <a:off x="3060192" y="2618232"/>
            <a:ext cx="1024128" cy="182880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/>
            <a:r>
              <a:rPr lang="de" sz="1000" b="0" u="none">
                <a:solidFill>
                  <a:srgbClr val="3B363F"/>
                </a:solidFill>
                <a:latin typeface="Arial Narrow"/>
              </a:rPr>
              <a:t>Output per </a:t>
            </a:r>
            <a:r>
              <a:rPr lang="en-US" sz="1000" b="0" u="none">
                <a:solidFill>
                  <a:srgbClr val="3B363F"/>
                </a:solidFill>
                <a:latin typeface="Arial Narrow"/>
              </a:rPr>
              <a:t>hour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B699A0D-19C5-F4A2-15D2-A7E5C7463892}"/>
              </a:ext>
            </a:extLst>
          </p:cNvPr>
          <p:cNvSpPr/>
          <p:nvPr/>
        </p:nvSpPr>
        <p:spPr>
          <a:xfrm>
            <a:off x="5791200" y="2950464"/>
            <a:ext cx="1024128" cy="188976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de" sz="1000" b="0" u="none">
                <a:solidFill>
                  <a:srgbClr val="3B363F"/>
                </a:solidFill>
                <a:latin typeface="Arial Narrow"/>
              </a:rPr>
              <a:t>Output per </a:t>
            </a:r>
            <a:r>
              <a:rPr lang="en-US" sz="1000" b="0" u="none">
                <a:solidFill>
                  <a:srgbClr val="3B363F"/>
                </a:solidFill>
                <a:latin typeface="Arial Narrow"/>
              </a:rPr>
              <a:t>hour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2007E2-7E6C-3A25-590A-55714C6A8677}"/>
              </a:ext>
            </a:extLst>
          </p:cNvPr>
          <p:cNvSpPr/>
          <p:nvPr/>
        </p:nvSpPr>
        <p:spPr>
          <a:xfrm>
            <a:off x="3020568" y="3319272"/>
            <a:ext cx="1203960" cy="198120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/>
            <a:r>
              <a:rPr lang="de" sz="1000" b="0" u="none" dirty="0">
                <a:solidFill>
                  <a:srgbClr val="3B363F"/>
                </a:solidFill>
                <a:latin typeface="Arial Narrow"/>
              </a:rPr>
              <a:t>Median </a:t>
            </a:r>
            <a:r>
              <a:rPr lang="en-US" sz="1000" b="0" u="none" dirty="0">
                <a:solidFill>
                  <a:srgbClr val="3B363F"/>
                </a:solidFill>
                <a:latin typeface="Arial Narrow"/>
              </a:rPr>
              <a:t>real wages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17E3666-0E9E-A5CD-CCE7-F7C2DFA58434}"/>
              </a:ext>
            </a:extLst>
          </p:cNvPr>
          <p:cNvSpPr/>
          <p:nvPr/>
        </p:nvSpPr>
        <p:spPr>
          <a:xfrm>
            <a:off x="4794504" y="3444240"/>
            <a:ext cx="1106424" cy="176784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/>
            <a:r>
              <a:rPr lang="de" sz="1000" b="0" u="none" dirty="0">
                <a:solidFill>
                  <a:srgbClr val="3B363F"/>
                </a:solidFill>
                <a:latin typeface="Arial Narrow"/>
              </a:rPr>
              <a:t>Median </a:t>
            </a:r>
            <a:r>
              <a:rPr lang="en-US" sz="1000" b="0" u="none" dirty="0">
                <a:solidFill>
                  <a:srgbClr val="3B363F"/>
                </a:solidFill>
                <a:latin typeface="Arial Narrow"/>
              </a:rPr>
              <a:t>real wages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43D278E-7C40-5EFC-0A66-565CBFD859EF}"/>
              </a:ext>
            </a:extLst>
          </p:cNvPr>
          <p:cNvSpPr/>
          <p:nvPr/>
        </p:nvSpPr>
        <p:spPr>
          <a:xfrm>
            <a:off x="2264664" y="4059936"/>
            <a:ext cx="1584960" cy="228600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u="none" dirty="0">
                <a:solidFill>
                  <a:srgbClr val="3B363F"/>
                </a:solidFill>
                <a:latin typeface="Arial"/>
              </a:rPr>
              <a:t>Unemployment rate, %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F312AB7-3A86-9CC1-655D-D03CD8CDA781}"/>
              </a:ext>
            </a:extLst>
          </p:cNvPr>
          <p:cNvSpPr/>
          <p:nvPr/>
        </p:nvSpPr>
        <p:spPr>
          <a:xfrm>
            <a:off x="4782312" y="4053840"/>
            <a:ext cx="1645920" cy="252984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u="none">
                <a:solidFill>
                  <a:srgbClr val="3B363F"/>
                </a:solidFill>
                <a:latin typeface="Arial"/>
              </a:rPr>
              <a:t>Unemployment rate, %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52C95E6-8E51-5F1F-ECAF-92D66046C3AD}"/>
              </a:ext>
            </a:extLst>
          </p:cNvPr>
          <p:cNvSpPr/>
          <p:nvPr/>
        </p:nvSpPr>
        <p:spPr>
          <a:xfrm>
            <a:off x="2139696" y="6025896"/>
            <a:ext cx="2859024" cy="195072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0" u="none" dirty="0">
                <a:solidFill>
                  <a:srgbClr val="3B363F"/>
                </a:solidFill>
                <a:latin typeface="Arial Narrow"/>
              </a:rPr>
              <a:t>Sources: ONS; OECD; BLS; Federal Reserve; </a:t>
            </a:r>
            <a:r>
              <a:rPr lang="en-US" sz="1000" b="0" u="none" dirty="0" err="1">
                <a:solidFill>
                  <a:srgbClr val="3B363F"/>
                </a:solidFill>
                <a:latin typeface="Arial Narrow"/>
              </a:rPr>
              <a:t>Insee</a:t>
            </a:r>
            <a:endParaRPr lang="en-US" sz="1000" b="0" u="none" dirty="0">
              <a:solidFill>
                <a:srgbClr val="3B363F"/>
              </a:solidFill>
              <a:latin typeface="Arial Narrow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AD642D5-14EC-C6DF-0E94-3DADED041C64}"/>
              </a:ext>
            </a:extLst>
          </p:cNvPr>
          <p:cNvSpPr/>
          <p:nvPr/>
        </p:nvSpPr>
        <p:spPr>
          <a:xfrm>
            <a:off x="1889760" y="6303264"/>
            <a:ext cx="935736" cy="152400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0" u="none" dirty="0">
                <a:solidFill>
                  <a:srgbClr val="A09DA1"/>
                </a:solidFill>
                <a:latin typeface="Arial Narrow"/>
              </a:rPr>
              <a:t>Economist.com</a:t>
            </a:r>
          </a:p>
        </p:txBody>
      </p:sp>
    </p:spTree>
    <p:extLst>
      <p:ext uri="{BB962C8B-B14F-4D97-AF65-F5344CB8AC3E}">
        <p14:creationId xmlns:p14="http://schemas.microsoft.com/office/powerpoint/2010/main" val="6649402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0DE7-D1EE-5849-9A01-C5F3C1166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Falling US Labor Share of GDP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83F489-AB53-004F-BE8B-1E97B7729E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65</a:t>
            </a:fld>
            <a:endParaRPr lang="en-GB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BB2F40-E598-860A-2597-CBDF39594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12264"/>
            <a:ext cx="6507480" cy="306324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F026B07-DCA1-65BD-7A69-3F4418B6EA0A}"/>
              </a:ext>
            </a:extLst>
          </p:cNvPr>
          <p:cNvSpPr/>
          <p:nvPr/>
        </p:nvSpPr>
        <p:spPr>
          <a:xfrm>
            <a:off x="1776984" y="2225040"/>
            <a:ext cx="1274064" cy="49682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 algn="ctr">
              <a:lnSpc>
                <a:spcPct val="132000"/>
              </a:lnSpc>
            </a:pPr>
            <a:r>
              <a:rPr lang="en-US" sz="1200" b="1" u="none" dirty="0">
                <a:latin typeface="Arial"/>
              </a:rPr>
              <a:t>4. </a:t>
            </a:r>
            <a:r>
              <a:rPr lang="de" sz="1200" b="1" u="none" dirty="0">
                <a:latin typeface="Arial"/>
              </a:rPr>
              <a:t>Labor Share </a:t>
            </a:r>
            <a:r>
              <a:rPr lang="en-US" sz="1200" b="1" u="none" dirty="0">
                <a:latin typeface="Arial"/>
              </a:rPr>
              <a:t>(Percent)</a:t>
            </a:r>
          </a:p>
        </p:txBody>
      </p:sp>
    </p:spTree>
    <p:extLst>
      <p:ext uri="{BB962C8B-B14F-4D97-AF65-F5344CB8AC3E}">
        <p14:creationId xmlns:p14="http://schemas.microsoft.com/office/powerpoint/2010/main" val="17001132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3D7C6-6060-434B-9A26-5C93A5DA5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Rising Firm Market Power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A6960A-9752-CB4C-A7FE-D0943E7245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66</a:t>
            </a:fld>
            <a:endParaRPr lang="en-GB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76434E-7C53-3B07-9C84-D37D22781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032" y="2020824"/>
            <a:ext cx="6144768" cy="320954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B06C650-8C67-5A75-5503-148C6012118D}"/>
              </a:ext>
            </a:extLst>
          </p:cNvPr>
          <p:cNvSpPr/>
          <p:nvPr/>
        </p:nvSpPr>
        <p:spPr>
          <a:xfrm>
            <a:off x="1953768" y="2106168"/>
            <a:ext cx="1560576" cy="475488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>
              <a:spcAft>
                <a:spcPts val="210"/>
              </a:spcAft>
            </a:pPr>
            <a:r>
              <a:rPr lang="en-US" sz="1200" b="1" u="none" dirty="0">
                <a:latin typeface="Arial"/>
              </a:rPr>
              <a:t>1. Markups</a:t>
            </a:r>
          </a:p>
          <a:p>
            <a:pPr indent="190500"/>
            <a:r>
              <a:rPr lang="en-US" sz="1200" b="1" u="none" dirty="0">
                <a:latin typeface="Arial"/>
              </a:rPr>
              <a:t>(Index, 2000 = 1)</a:t>
            </a:r>
          </a:p>
        </p:txBody>
      </p:sp>
    </p:spTree>
    <p:extLst>
      <p:ext uri="{BB962C8B-B14F-4D97-AF65-F5344CB8AC3E}">
        <p14:creationId xmlns:p14="http://schemas.microsoft.com/office/powerpoint/2010/main" val="6587290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3D7C6-6060-434B-9A26-5C93A5DA5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Rising Firm Market Power….Especially Among Largest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A6960A-9752-CB4C-A7FE-D0943E7245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67</a:t>
            </a:fld>
            <a:endParaRPr lang="en-GB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B6950C-8C98-8F6A-B4A1-CE9E7876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944" y="2020824"/>
            <a:ext cx="6333744" cy="324612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F126DD5-2E6A-0E59-FD1C-DD20B120DDEA}"/>
              </a:ext>
            </a:extLst>
          </p:cNvPr>
          <p:cNvSpPr/>
          <p:nvPr/>
        </p:nvSpPr>
        <p:spPr>
          <a:xfrm>
            <a:off x="1962912" y="2075688"/>
            <a:ext cx="3221736" cy="48768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marL="151452" indent="-190500">
              <a:lnSpc>
                <a:spcPct val="132000"/>
              </a:lnSpc>
            </a:pPr>
            <a:r>
              <a:rPr lang="en-US" sz="1200" u="none" dirty="0">
                <a:latin typeface="Arial"/>
              </a:rPr>
              <a:t>1. </a:t>
            </a:r>
            <a:r>
              <a:rPr lang="de" sz="1200" u="none" dirty="0">
                <a:latin typeface="Arial"/>
              </a:rPr>
              <a:t>Evolution </a:t>
            </a:r>
            <a:r>
              <a:rPr lang="en-US" sz="1200" u="none" dirty="0">
                <a:latin typeface="Arial"/>
              </a:rPr>
              <a:t>of </a:t>
            </a:r>
            <a:r>
              <a:rPr lang="de" sz="1200" u="none" dirty="0">
                <a:latin typeface="Arial"/>
              </a:rPr>
              <a:t>Markups, </a:t>
            </a:r>
            <a:r>
              <a:rPr lang="en-US" sz="1200" u="none" dirty="0">
                <a:latin typeface="Arial"/>
              </a:rPr>
              <a:t>by Firm Groups (Index, 2000 = 1)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3D47237-3DC0-F500-C8D7-C7ABE3CDA76A}"/>
              </a:ext>
            </a:extLst>
          </p:cNvPr>
          <p:cNvSpPr/>
          <p:nvPr/>
        </p:nvSpPr>
        <p:spPr>
          <a:xfrm>
            <a:off x="2499360" y="2737104"/>
            <a:ext cx="1252728" cy="21945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 b="0" u="none">
                <a:latin typeface="Arial"/>
              </a:rPr>
              <a:t>Top decile firms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7A2A6E6-24AD-2E0F-6948-8A2D61E02E06}"/>
              </a:ext>
            </a:extLst>
          </p:cNvPr>
          <p:cNvSpPr/>
          <p:nvPr/>
        </p:nvSpPr>
        <p:spPr>
          <a:xfrm>
            <a:off x="2499360" y="2965704"/>
            <a:ext cx="1008888" cy="231648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 b="0" u="none" dirty="0">
                <a:latin typeface="Arial"/>
              </a:rPr>
              <a:t>Rest of firms</a:t>
            </a:r>
          </a:p>
        </p:txBody>
      </p:sp>
    </p:spTree>
    <p:extLst>
      <p:ext uri="{BB962C8B-B14F-4D97-AF65-F5344CB8AC3E}">
        <p14:creationId xmlns:p14="http://schemas.microsoft.com/office/powerpoint/2010/main" val="2408865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U.S. Income Inequality by Education</a:t>
            </a:r>
            <a:br>
              <a:rPr lang="en-US" dirty="0"/>
            </a:br>
            <a:r>
              <a:rPr lang="en-US" sz="1400" dirty="0" err="1">
                <a:hlinkClick r:id="rId2"/>
              </a:rPr>
              <a:t>Autor</a:t>
            </a:r>
            <a:r>
              <a:rPr lang="en-US" sz="1400" dirty="0">
                <a:hlinkClick r:id="rId2"/>
              </a:rPr>
              <a:t> 2014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68</a:t>
            </a:fld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2419780" y="1406446"/>
            <a:ext cx="4686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u="none" dirty="0">
                <a:latin typeface="Arial" pitchFamily="34" charset="0"/>
                <a:cs typeface="Arial" pitchFamily="34" charset="0"/>
              </a:rPr>
              <a:t>Real Weekly Male Earnings Since 1963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C765C1-A5FC-B190-6141-D70712A0D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24" y="1932432"/>
            <a:ext cx="6385560" cy="417271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C76F1DA-5BDF-07F7-3A00-71A679A8F546}"/>
              </a:ext>
            </a:extLst>
          </p:cNvPr>
          <p:cNvSpPr/>
          <p:nvPr/>
        </p:nvSpPr>
        <p:spPr>
          <a:xfrm>
            <a:off x="4809744" y="2331720"/>
            <a:ext cx="1008888" cy="46634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>
              <a:lnSpc>
                <a:spcPct val="108000"/>
              </a:lnSpc>
            </a:pPr>
            <a:r>
              <a:rPr lang="en-US" sz="1300" b="0" u="none" dirty="0">
                <a:latin typeface="Verdana"/>
              </a:rPr>
              <a:t>Bachelor's degree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562C0DF-D7D8-B593-5EA9-D1A982041474}"/>
              </a:ext>
            </a:extLst>
          </p:cNvPr>
          <p:cNvSpPr/>
          <p:nvPr/>
        </p:nvSpPr>
        <p:spPr>
          <a:xfrm>
            <a:off x="3240024" y="2926080"/>
            <a:ext cx="1176528" cy="46634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>
              <a:lnSpc>
                <a:spcPct val="111000"/>
              </a:lnSpc>
            </a:pPr>
            <a:r>
              <a:rPr lang="en-US" sz="1300" b="0" u="none" dirty="0">
                <a:latin typeface="Verdana"/>
              </a:rPr>
              <a:t>&gt; Bachelor's degree</a:t>
            </a:r>
          </a:p>
        </p:txBody>
      </p:sp>
    </p:spTree>
    <p:extLst>
      <p:ext uri="{BB962C8B-B14F-4D97-AF65-F5344CB8AC3E}">
        <p14:creationId xmlns:p14="http://schemas.microsoft.com/office/powerpoint/2010/main" val="1817378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69</a:t>
            </a:fld>
            <a:endParaRPr lang="en-GB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3199415-B6A0-E969-12B4-94EE63830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008" y="219456"/>
            <a:ext cx="7607808" cy="6269736"/>
          </a:xfrm>
          <a:prstGeom prst="rect">
            <a:avLst/>
          </a:prstGeom>
          <a:noFill/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70C542D-6691-ED5E-6ADA-346BB25BDF45}"/>
              </a:ext>
            </a:extLst>
          </p:cNvPr>
          <p:cNvSpPr/>
          <p:nvPr/>
        </p:nvSpPr>
        <p:spPr>
          <a:xfrm>
            <a:off x="2109216" y="307848"/>
            <a:ext cx="5068824" cy="588264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950" u="none" dirty="0">
                <a:latin typeface="Cambria"/>
              </a:rPr>
              <a:t>Our Broken Economy, in One Simple Chart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2FFB4A0-A6F2-7B3E-45CB-5E77C413E65D}"/>
              </a:ext>
            </a:extLst>
          </p:cNvPr>
          <p:cNvSpPr/>
          <p:nvPr/>
        </p:nvSpPr>
        <p:spPr>
          <a:xfrm>
            <a:off x="3895344" y="944880"/>
            <a:ext cx="1423416" cy="38404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/>
          <a:p>
            <a:pPr indent="0" algn="ctr">
              <a:spcAft>
                <a:spcPts val="350"/>
              </a:spcAft>
            </a:pPr>
            <a:r>
              <a:rPr lang="en-US" sz="950" b="0" u="none" dirty="0">
                <a:latin typeface="Times New Roman"/>
              </a:rPr>
              <a:t>By DAVID LEONHARDT</a:t>
            </a:r>
          </a:p>
          <a:p>
            <a:pPr indent="0" algn="ctr"/>
            <a:r>
              <a:rPr lang="en-US" sz="750" b="0" u="none" dirty="0">
                <a:latin typeface="Arial"/>
              </a:rPr>
              <a:t>AUG.7,2017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48AFA82-73C8-459F-5FC5-6B883AC192E5}"/>
              </a:ext>
            </a:extLst>
          </p:cNvPr>
          <p:cNvSpPr/>
          <p:nvPr/>
        </p:nvSpPr>
        <p:spPr>
          <a:xfrm>
            <a:off x="923544" y="1743456"/>
            <a:ext cx="1207008" cy="161544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00" b="0" u="none">
                <a:solidFill>
                  <a:srgbClr val="625A61"/>
                </a:solidFill>
                <a:latin typeface="Arial"/>
              </a:rPr>
              <a:t>INCOME </a:t>
            </a:r>
            <a:r>
              <a:rPr lang="en-US" sz="1000" b="0" u="none">
                <a:solidFill>
                  <a:srgbClr val="3B363F"/>
                </a:solidFill>
                <a:latin typeface="Arial"/>
              </a:rPr>
              <a:t>GROWTH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973B86F-4258-A7DC-6883-EBDBB18CB394}"/>
              </a:ext>
            </a:extLst>
          </p:cNvPr>
          <p:cNvSpPr/>
          <p:nvPr/>
        </p:nvSpPr>
        <p:spPr>
          <a:xfrm>
            <a:off x="905256" y="1914144"/>
            <a:ext cx="1082040" cy="143256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750" b="0" i="1" u="none">
                <a:latin typeface="Arial"/>
              </a:rPr>
              <a:t>Over previous 34 years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6683B51-0184-2ABE-4690-6463B746DFDB}"/>
              </a:ext>
            </a:extLst>
          </p:cNvPr>
          <p:cNvSpPr/>
          <p:nvPr/>
        </p:nvSpPr>
        <p:spPr>
          <a:xfrm>
            <a:off x="5816600" y="2002536"/>
            <a:ext cx="1894840" cy="86563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/>
          <a:p>
            <a:pPr indent="0" algn="ctr"/>
            <a:r>
              <a:rPr lang="en-US" sz="1200" b="0" u="none" dirty="0">
                <a:latin typeface="Cambria"/>
              </a:rPr>
              <a:t>But now, the very affluent (the </a:t>
            </a:r>
            <a:r>
              <a:rPr lang="ja" sz="1200" b="0" u="none" dirty="0">
                <a:latin typeface="Cambria"/>
                <a:ea typeface="Cambria"/>
              </a:rPr>
              <a:t>99.999</a:t>
            </a:r>
            <a:r>
              <a:rPr lang="en-US" sz="1200" b="0" u="none" dirty="0" err="1">
                <a:latin typeface="Cambria"/>
              </a:rPr>
              <a:t>th</a:t>
            </a:r>
            <a:r>
              <a:rPr lang="en-US" sz="1200" b="0" u="none" dirty="0">
                <a:latin typeface="Cambria"/>
              </a:rPr>
              <a:t> percentile)</a:t>
            </a:r>
            <a:r>
              <a:rPr lang="zh-CN" sz="1200" b="0" u="none" dirty="0">
                <a:latin typeface="Cambria"/>
                <a:ea typeface="Cambria"/>
              </a:rPr>
              <a:t> </a:t>
            </a:r>
            <a:r>
              <a:rPr lang="en-US" sz="1200" b="0" u="none" dirty="0">
                <a:latin typeface="Cambria"/>
              </a:rPr>
              <a:t>see the largest income growth.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99FC6B4-71EF-9C53-D023-E5B2CD069014}"/>
              </a:ext>
            </a:extLst>
          </p:cNvPr>
          <p:cNvSpPr/>
          <p:nvPr/>
        </p:nvSpPr>
        <p:spPr>
          <a:xfrm>
            <a:off x="1972056" y="2868168"/>
            <a:ext cx="1658112" cy="588264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/>
          <a:p>
            <a:pPr indent="0" algn="ctr">
              <a:lnSpc>
                <a:spcPct val="106000"/>
              </a:lnSpc>
            </a:pPr>
            <a:r>
              <a:rPr lang="en-US" sz="1200" b="0" u="none" dirty="0">
                <a:latin typeface="Cambria"/>
              </a:rPr>
              <a:t>The poor and middle class used to see the largest income growth.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1224F5F-A783-5B75-8CD5-7C43FFCAFE73}"/>
              </a:ext>
            </a:extLst>
          </p:cNvPr>
          <p:cNvSpPr/>
          <p:nvPr/>
        </p:nvSpPr>
        <p:spPr>
          <a:xfrm>
            <a:off x="6982968" y="3115056"/>
            <a:ext cx="950976" cy="198120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ja" sz="700" b="0" u="none">
                <a:latin typeface="Arial"/>
                <a:ea typeface="Arial"/>
              </a:rPr>
              <a:t>99.99</a:t>
            </a:r>
            <a:r>
              <a:rPr lang="en-US" sz="700" b="0" u="none">
                <a:latin typeface="Arial"/>
              </a:rPr>
              <a:t>th percentile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489A38F-ED62-DCFF-8B6A-380023AE9C3F}"/>
              </a:ext>
            </a:extLst>
          </p:cNvPr>
          <p:cNvSpPr/>
          <p:nvPr/>
        </p:nvSpPr>
        <p:spPr>
          <a:xfrm>
            <a:off x="7104888" y="4047744"/>
            <a:ext cx="762000" cy="170688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700" b="0" u="none" dirty="0">
                <a:latin typeface="Arial"/>
              </a:rPr>
              <a:t>99th percentile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68EC19B-AC74-6B03-E324-10993728D50E}"/>
              </a:ext>
            </a:extLst>
          </p:cNvPr>
          <p:cNvSpPr/>
          <p:nvPr/>
        </p:nvSpPr>
        <p:spPr>
          <a:xfrm>
            <a:off x="4410456" y="4066032"/>
            <a:ext cx="612648" cy="164592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 algn="ctr"/>
            <a:r>
              <a:rPr lang="en-US" sz="1100" b="0" u="none">
                <a:latin typeface="Arial"/>
              </a:rPr>
              <a:t>In 1980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64B42C1-A75E-3B69-FA7F-3D9EBBD7A333}"/>
              </a:ext>
            </a:extLst>
          </p:cNvPr>
          <p:cNvSpPr/>
          <p:nvPr/>
        </p:nvSpPr>
        <p:spPr>
          <a:xfrm>
            <a:off x="4407408" y="4587240"/>
            <a:ext cx="576072" cy="167640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 algn="ctr"/>
            <a:r>
              <a:rPr lang="en-US" sz="1100" b="0" u="none">
                <a:solidFill>
                  <a:srgbClr val="FD2F16"/>
                </a:solidFill>
                <a:latin typeface="Arial"/>
              </a:rPr>
              <a:t>In 2014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FDE16D7-2EC7-EABF-67CB-A5CA1EB02077}"/>
              </a:ext>
            </a:extLst>
          </p:cNvPr>
          <p:cNvSpPr/>
          <p:nvPr/>
        </p:nvSpPr>
        <p:spPr>
          <a:xfrm>
            <a:off x="7406640" y="4846320"/>
            <a:ext cx="786384" cy="167640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700" b="0" u="none">
                <a:latin typeface="Arial"/>
              </a:rPr>
              <a:t>99th percentile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8C3B23A-CDED-129C-2CEC-4587CE963EEE}"/>
              </a:ext>
            </a:extLst>
          </p:cNvPr>
          <p:cNvSpPr/>
          <p:nvPr/>
        </p:nvSpPr>
        <p:spPr>
          <a:xfrm>
            <a:off x="1289304" y="4870704"/>
            <a:ext cx="737616" cy="137160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700" b="0" u="none" dirty="0">
                <a:latin typeface="Arial"/>
              </a:rPr>
              <a:t>5th percentile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4535F60-A458-1E8A-79B8-4DAF9A13E9A2}"/>
              </a:ext>
            </a:extLst>
          </p:cNvPr>
          <p:cNvSpPr/>
          <p:nvPr/>
        </p:nvSpPr>
        <p:spPr>
          <a:xfrm>
            <a:off x="1807464" y="5623560"/>
            <a:ext cx="304800" cy="137160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700" b="0" u="none">
                <a:solidFill>
                  <a:srgbClr val="A09DA1"/>
                </a:solidFill>
                <a:latin typeface="Arial"/>
              </a:rPr>
              <a:t>10th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CEC3EE6-7B24-5D9A-28BC-FB6556BB4B97}"/>
              </a:ext>
            </a:extLst>
          </p:cNvPr>
          <p:cNvSpPr/>
          <p:nvPr/>
        </p:nvSpPr>
        <p:spPr>
          <a:xfrm>
            <a:off x="2444496" y="5638800"/>
            <a:ext cx="298704" cy="137160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700" b="0" u="none">
                <a:solidFill>
                  <a:srgbClr val="A09DA1"/>
                </a:solidFill>
                <a:latin typeface="Arial"/>
              </a:rPr>
              <a:t>20th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F665495-1C71-9C81-B889-0A4BEA20989D}"/>
              </a:ext>
            </a:extLst>
          </p:cNvPr>
          <p:cNvSpPr/>
          <p:nvPr/>
        </p:nvSpPr>
        <p:spPr>
          <a:xfrm>
            <a:off x="3139440" y="5638800"/>
            <a:ext cx="316992" cy="131064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700" b="0" u="none">
                <a:solidFill>
                  <a:srgbClr val="A09DA1"/>
                </a:solidFill>
                <a:latin typeface="Arial"/>
              </a:rPr>
              <a:t>30th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F0C3CAB-1B74-D9B0-10A8-1CA7DB93D8F9}"/>
              </a:ext>
            </a:extLst>
          </p:cNvPr>
          <p:cNvSpPr/>
          <p:nvPr/>
        </p:nvSpPr>
        <p:spPr>
          <a:xfrm>
            <a:off x="3849624" y="5632704"/>
            <a:ext cx="298704" cy="143256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700" b="0" u="none">
                <a:solidFill>
                  <a:srgbClr val="A09DA1"/>
                </a:solidFill>
                <a:latin typeface="Arial"/>
              </a:rPr>
              <a:t>40th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A1E5568-F451-E962-1B72-08006E478D18}"/>
              </a:ext>
            </a:extLst>
          </p:cNvPr>
          <p:cNvSpPr/>
          <p:nvPr/>
        </p:nvSpPr>
        <p:spPr>
          <a:xfrm>
            <a:off x="4535424" y="5638800"/>
            <a:ext cx="304800" cy="146304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 algn="ctr"/>
            <a:r>
              <a:rPr lang="en-US" sz="700" b="0" u="none">
                <a:solidFill>
                  <a:srgbClr val="A09DA1"/>
                </a:solidFill>
                <a:latin typeface="Arial"/>
              </a:rPr>
              <a:t>50th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661B1B7-4CD7-3DBC-7462-06C9DBE8F059}"/>
              </a:ext>
            </a:extLst>
          </p:cNvPr>
          <p:cNvSpPr/>
          <p:nvPr/>
        </p:nvSpPr>
        <p:spPr>
          <a:xfrm>
            <a:off x="5224272" y="5638800"/>
            <a:ext cx="313944" cy="152400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700" b="0" u="none">
                <a:solidFill>
                  <a:srgbClr val="A09DA1"/>
                </a:solidFill>
                <a:latin typeface="Arial"/>
              </a:rPr>
              <a:t>60th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AE744BD-4397-0334-5872-446319317377}"/>
              </a:ext>
            </a:extLst>
          </p:cNvPr>
          <p:cNvSpPr/>
          <p:nvPr/>
        </p:nvSpPr>
        <p:spPr>
          <a:xfrm>
            <a:off x="5922264" y="5632704"/>
            <a:ext cx="310896" cy="152400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700" b="0" u="none">
                <a:solidFill>
                  <a:srgbClr val="A09DA1"/>
                </a:solidFill>
                <a:latin typeface="Arial"/>
              </a:rPr>
              <a:t>70th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7D4DD48-FC1F-2A1C-5D1C-302A0194E894}"/>
              </a:ext>
            </a:extLst>
          </p:cNvPr>
          <p:cNvSpPr/>
          <p:nvPr/>
        </p:nvSpPr>
        <p:spPr>
          <a:xfrm>
            <a:off x="6608064" y="5638800"/>
            <a:ext cx="316992" cy="146304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700" b="0" u="none">
                <a:solidFill>
                  <a:srgbClr val="A09DA1"/>
                </a:solidFill>
                <a:latin typeface="Arial"/>
              </a:rPr>
              <a:t>80th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E55FFFF-F87A-1CF9-EBD8-41806BF6CECA}"/>
              </a:ext>
            </a:extLst>
          </p:cNvPr>
          <p:cNvSpPr/>
          <p:nvPr/>
        </p:nvSpPr>
        <p:spPr>
          <a:xfrm>
            <a:off x="7303008" y="5632704"/>
            <a:ext cx="316992" cy="137160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700" b="0" u="none">
                <a:solidFill>
                  <a:srgbClr val="A09DA1"/>
                </a:solidFill>
                <a:latin typeface="Arial"/>
              </a:rPr>
              <a:t>90th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720ABC5-1FD7-A67D-E126-45E3DF861C5F}"/>
              </a:ext>
            </a:extLst>
          </p:cNvPr>
          <p:cNvSpPr/>
          <p:nvPr/>
        </p:nvSpPr>
        <p:spPr>
          <a:xfrm>
            <a:off x="7961376" y="5623560"/>
            <a:ext cx="368808" cy="152400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700" b="0" u="none">
                <a:solidFill>
                  <a:srgbClr val="A09DA1"/>
                </a:solidFill>
                <a:latin typeface="Arial"/>
              </a:rPr>
              <a:t>100th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0B5EB40-5AC3-5DB8-5118-4AB1E3093348}"/>
              </a:ext>
            </a:extLst>
          </p:cNvPr>
          <p:cNvSpPr/>
          <p:nvPr/>
        </p:nvSpPr>
        <p:spPr>
          <a:xfrm>
            <a:off x="1706880" y="5925312"/>
            <a:ext cx="697992" cy="173736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750" b="0" u="none">
                <a:latin typeface="Arial"/>
              </a:rPr>
              <a:t>Lower </a:t>
            </a:r>
            <a:r>
              <a:rPr lang="en-US" sz="750" b="0" i="1" u="none">
                <a:latin typeface="Arial"/>
              </a:rPr>
              <a:t>Income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10593B3-BE16-F62C-3CC7-1806F6B416D4}"/>
              </a:ext>
            </a:extLst>
          </p:cNvPr>
          <p:cNvSpPr/>
          <p:nvPr/>
        </p:nvSpPr>
        <p:spPr>
          <a:xfrm>
            <a:off x="3947160" y="5937504"/>
            <a:ext cx="1490472" cy="185928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 algn="ctr"/>
            <a:r>
              <a:rPr lang="en-US" sz="1000" b="0" u="none" dirty="0">
                <a:latin typeface="Arial"/>
              </a:rPr>
              <a:t>INCOME PERCENTILE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7CF840E-F87B-DBB9-84F9-6BA721741697}"/>
              </a:ext>
            </a:extLst>
          </p:cNvPr>
          <p:cNvSpPr/>
          <p:nvPr/>
        </p:nvSpPr>
        <p:spPr>
          <a:xfrm>
            <a:off x="7004304" y="5928360"/>
            <a:ext cx="707136" cy="176784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750" b="0" i="1" u="none">
                <a:latin typeface="Arial"/>
              </a:rPr>
              <a:t>Higher Income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B1BF82A-3A8E-8498-6060-3A29CF9A6C5C}"/>
              </a:ext>
            </a:extLst>
          </p:cNvPr>
          <p:cNvSpPr/>
          <p:nvPr/>
        </p:nvSpPr>
        <p:spPr>
          <a:xfrm>
            <a:off x="893064" y="6288024"/>
            <a:ext cx="4639056" cy="161544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750" b="0" u="none" dirty="0">
                <a:latin typeface="Arial"/>
              </a:rPr>
              <a:t>Note: inflation-adjusted annual average growth using income afte</a:t>
            </a:r>
            <a:r>
              <a:rPr lang="en-US" sz="750" b="0" u="none" baseline="30000" dirty="0">
                <a:latin typeface="Arial"/>
              </a:rPr>
              <a:t>r</a:t>
            </a:r>
            <a:r>
              <a:rPr lang="en-US" sz="750" b="0" u="none" dirty="0">
                <a:latin typeface="Arial"/>
              </a:rPr>
              <a:t> taxes, transfers and non-cash benefits.</a:t>
            </a:r>
          </a:p>
        </p:txBody>
      </p:sp>
    </p:spTree>
    <p:extLst>
      <p:ext uri="{BB962C8B-B14F-4D97-AF65-F5344CB8AC3E}">
        <p14:creationId xmlns:p14="http://schemas.microsoft.com/office/powerpoint/2010/main" val="3146596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B5A47-9E61-811D-8637-571713E04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Lingering Impact of COVID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76ACFB-BD88-AA03-FA30-84E113FB8E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652FA3-F1D2-CB3E-EA1C-EACB5F1BCCCF}"/>
              </a:ext>
            </a:extLst>
          </p:cNvPr>
          <p:cNvSpPr txBox="1"/>
          <p:nvPr/>
        </p:nvSpPr>
        <p:spPr>
          <a:xfrm>
            <a:off x="190338" y="2022985"/>
            <a:ext cx="198530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0" u="none" dirty="0">
                <a:latin typeface="Arial" pitchFamily="34" charset="0"/>
                <a:cs typeface="Arial" pitchFamily="34" charset="0"/>
              </a:rPr>
              <a:t>Cases</a:t>
            </a:r>
          </a:p>
          <a:p>
            <a:endParaRPr lang="en-US" sz="1600" b="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9A15D-31CF-EAC6-8472-09BCA55A08D2}"/>
              </a:ext>
            </a:extLst>
          </p:cNvPr>
          <p:cNvSpPr txBox="1"/>
          <p:nvPr/>
        </p:nvSpPr>
        <p:spPr>
          <a:xfrm>
            <a:off x="4572000" y="2022985"/>
            <a:ext cx="198530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0" u="none" dirty="0">
                <a:latin typeface="Arial" pitchFamily="34" charset="0"/>
                <a:cs typeface="Arial" pitchFamily="34" charset="0"/>
              </a:rPr>
              <a:t>Deaths</a:t>
            </a:r>
          </a:p>
          <a:p>
            <a:endParaRPr lang="en-US" sz="1600" b="0" u="none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979CAFEB-4BD6-9351-7D34-DBEFF6118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92" y="2569464"/>
            <a:ext cx="8610600" cy="2307336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57A6D45E-A6A7-4E90-07C0-2E41E860D844}"/>
              </a:ext>
            </a:extLst>
          </p:cNvPr>
          <p:cNvSpPr/>
          <p:nvPr/>
        </p:nvSpPr>
        <p:spPr>
          <a:xfrm>
            <a:off x="769062" y="2939313"/>
            <a:ext cx="292608" cy="109728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700" b="0" u="none" dirty="0">
                <a:solidFill>
                  <a:srgbClr val="A09DA1"/>
                </a:solidFill>
                <a:latin typeface="Arial"/>
              </a:rPr>
              <a:t>cases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9BE66CE-A6AC-2AF8-DA18-14A6656CF619}"/>
              </a:ext>
            </a:extLst>
          </p:cNvPr>
          <p:cNvSpPr/>
          <p:nvPr/>
        </p:nvSpPr>
        <p:spPr>
          <a:xfrm>
            <a:off x="2788920" y="2700528"/>
            <a:ext cx="347472" cy="22860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 algn="r"/>
            <a:r>
              <a:rPr lang="en-US" sz="600" b="0" u="none" dirty="0">
                <a:solidFill>
                  <a:srgbClr val="3B363F"/>
                </a:solidFill>
                <a:latin typeface="Arial"/>
              </a:rPr>
              <a:t>7-day average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1986332C-210F-62A7-333B-A0D817788E31}"/>
              </a:ext>
            </a:extLst>
          </p:cNvPr>
          <p:cNvSpPr/>
          <p:nvPr/>
        </p:nvSpPr>
        <p:spPr>
          <a:xfrm>
            <a:off x="6254496" y="2709672"/>
            <a:ext cx="350520" cy="20726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 algn="just"/>
            <a:r>
              <a:rPr lang="en-US" sz="600" b="0" u="none" dirty="0">
                <a:latin typeface="Arial"/>
              </a:rPr>
              <a:t>7-day average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79CE2648-71E2-4722-7363-366317AB00E9}"/>
              </a:ext>
            </a:extLst>
          </p:cNvPr>
          <p:cNvSpPr/>
          <p:nvPr/>
        </p:nvSpPr>
        <p:spPr>
          <a:xfrm>
            <a:off x="4965192" y="3264408"/>
            <a:ext cx="332232" cy="13716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700" b="0" u="none">
                <a:solidFill>
                  <a:srgbClr val="A09DA1"/>
                </a:solidFill>
                <a:latin typeface="Arial"/>
              </a:rPr>
              <a:t>deaths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8E89CC8-A58C-C31F-51B5-91D823949A21}"/>
              </a:ext>
            </a:extLst>
          </p:cNvPr>
          <p:cNvSpPr/>
          <p:nvPr/>
        </p:nvSpPr>
        <p:spPr>
          <a:xfrm>
            <a:off x="338328" y="4620768"/>
            <a:ext cx="478536" cy="109728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600" b="0" u="none">
                <a:solidFill>
                  <a:srgbClr val="A09DA1"/>
                </a:solidFill>
                <a:latin typeface="Arial"/>
              </a:rPr>
              <a:t>Feb. 2020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66A34A5-C618-CC75-A360-5D39D5D0B421}"/>
              </a:ext>
            </a:extLst>
          </p:cNvPr>
          <p:cNvSpPr/>
          <p:nvPr/>
        </p:nvSpPr>
        <p:spPr>
          <a:xfrm>
            <a:off x="1066800" y="4632960"/>
            <a:ext cx="243840" cy="10668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600" b="0" u="none">
                <a:solidFill>
                  <a:srgbClr val="A09DA1"/>
                </a:solidFill>
                <a:latin typeface="Arial"/>
              </a:rPr>
              <a:t>Aug.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FA62EE64-827B-FC1E-3698-03F838CA2A5D}"/>
              </a:ext>
            </a:extLst>
          </p:cNvPr>
          <p:cNvSpPr/>
          <p:nvPr/>
        </p:nvSpPr>
        <p:spPr>
          <a:xfrm>
            <a:off x="1752600" y="4626864"/>
            <a:ext cx="445008" cy="118872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600" b="0" u="none">
                <a:solidFill>
                  <a:srgbClr val="A09DA1"/>
                </a:solidFill>
                <a:latin typeface="Arial"/>
              </a:rPr>
              <a:t>Feb. 2021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A3ACE31-0643-FCE2-3EE6-C37F4584DFD9}"/>
              </a:ext>
            </a:extLst>
          </p:cNvPr>
          <p:cNvSpPr/>
          <p:nvPr/>
        </p:nvSpPr>
        <p:spPr>
          <a:xfrm>
            <a:off x="2478024" y="4626864"/>
            <a:ext cx="228600" cy="118872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600" b="0" u="none">
                <a:solidFill>
                  <a:srgbClr val="A09DA1"/>
                </a:solidFill>
                <a:latin typeface="Arial"/>
              </a:rPr>
              <a:t>Aug.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0E8E09B3-6FF2-30C7-98E8-A8CA0E7892A8}"/>
              </a:ext>
            </a:extLst>
          </p:cNvPr>
          <p:cNvSpPr/>
          <p:nvPr/>
        </p:nvSpPr>
        <p:spPr>
          <a:xfrm>
            <a:off x="3151632" y="4626864"/>
            <a:ext cx="463296" cy="11277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600" b="0" u="none">
                <a:solidFill>
                  <a:srgbClr val="A09DA1"/>
                </a:solidFill>
                <a:latin typeface="Arial"/>
              </a:rPr>
              <a:t>Feb. 2022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F57C1538-F2E6-3157-EC4A-76FF44C7C401}"/>
              </a:ext>
            </a:extLst>
          </p:cNvPr>
          <p:cNvSpPr/>
          <p:nvPr/>
        </p:nvSpPr>
        <p:spPr>
          <a:xfrm>
            <a:off x="3843528" y="4626864"/>
            <a:ext cx="237744" cy="118872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600" b="0" u="none">
                <a:solidFill>
                  <a:srgbClr val="A09DA1"/>
                </a:solidFill>
                <a:latin typeface="Arial"/>
              </a:rPr>
              <a:t>Aug.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BA3D0D9-DA28-6145-FAA5-6C78CEB7FD15}"/>
              </a:ext>
            </a:extLst>
          </p:cNvPr>
          <p:cNvSpPr/>
          <p:nvPr/>
        </p:nvSpPr>
        <p:spPr>
          <a:xfrm>
            <a:off x="4703064" y="4626864"/>
            <a:ext cx="441960" cy="11277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600" b="0" u="none">
                <a:solidFill>
                  <a:srgbClr val="A09DA1"/>
                </a:solidFill>
                <a:latin typeface="Arial"/>
              </a:rPr>
              <a:t>Feb. 2020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BE0C131D-58BC-1F32-DBCA-BD1BC0EE9D0B}"/>
              </a:ext>
            </a:extLst>
          </p:cNvPr>
          <p:cNvSpPr/>
          <p:nvPr/>
        </p:nvSpPr>
        <p:spPr>
          <a:xfrm>
            <a:off x="5410200" y="4632960"/>
            <a:ext cx="265176" cy="11277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600" b="0" u="none">
                <a:solidFill>
                  <a:srgbClr val="A09DA1"/>
                </a:solidFill>
                <a:latin typeface="Arial"/>
              </a:rPr>
              <a:t>Aug.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045CCBB-A0AE-4EDF-5953-1290E965D7B6}"/>
              </a:ext>
            </a:extLst>
          </p:cNvPr>
          <p:cNvSpPr/>
          <p:nvPr/>
        </p:nvSpPr>
        <p:spPr>
          <a:xfrm>
            <a:off x="6086856" y="4626864"/>
            <a:ext cx="481584" cy="118872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600" b="0" u="none">
                <a:solidFill>
                  <a:srgbClr val="A09DA1"/>
                </a:solidFill>
                <a:latin typeface="Arial"/>
              </a:rPr>
              <a:t>Feb. 2021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0EAC49A4-EDE0-665D-E138-1C92CEDE7F51}"/>
              </a:ext>
            </a:extLst>
          </p:cNvPr>
          <p:cNvSpPr/>
          <p:nvPr/>
        </p:nvSpPr>
        <p:spPr>
          <a:xfrm>
            <a:off x="6806184" y="4632960"/>
            <a:ext cx="259080" cy="118872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600" b="0" u="none">
                <a:solidFill>
                  <a:srgbClr val="A09DA1"/>
                </a:solidFill>
                <a:latin typeface="Arial"/>
              </a:rPr>
              <a:t>Aug.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70E450EB-14D6-F130-BF10-7829938B2494}"/>
              </a:ext>
            </a:extLst>
          </p:cNvPr>
          <p:cNvSpPr/>
          <p:nvPr/>
        </p:nvSpPr>
        <p:spPr>
          <a:xfrm>
            <a:off x="7522464" y="4626864"/>
            <a:ext cx="448056" cy="109728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600" b="0" u="none">
                <a:solidFill>
                  <a:srgbClr val="A09DA1"/>
                </a:solidFill>
                <a:latin typeface="Arial"/>
              </a:rPr>
              <a:t>Feb. 2022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3E2E29A5-7D44-BB6B-9251-095736A285F8}"/>
              </a:ext>
            </a:extLst>
          </p:cNvPr>
          <p:cNvSpPr/>
          <p:nvPr/>
        </p:nvSpPr>
        <p:spPr>
          <a:xfrm>
            <a:off x="8208264" y="4632960"/>
            <a:ext cx="231648" cy="103632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600" b="0" u="none">
                <a:solidFill>
                  <a:srgbClr val="A09DA1"/>
                </a:solidFill>
                <a:latin typeface="Arial"/>
              </a:rPr>
              <a:t>Aug.</a:t>
            </a:r>
          </a:p>
        </p:txBody>
      </p:sp>
    </p:spTree>
    <p:extLst>
      <p:ext uri="{BB962C8B-B14F-4D97-AF65-F5344CB8AC3E}">
        <p14:creationId xmlns:p14="http://schemas.microsoft.com/office/powerpoint/2010/main" val="36358204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8F05E-F2A3-9F4B-9D6A-583DD5016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25794-8FA0-9F4F-9CAF-973D79BBC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Policy uncertainty: 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Trade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Monetary Policy</a:t>
            </a:r>
          </a:p>
          <a:p>
            <a:pPr lvl="1"/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Geopolitical uncertainty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Income Inequality</a:t>
            </a:r>
          </a:p>
          <a:p>
            <a:endParaRPr lang="en-US" dirty="0"/>
          </a:p>
          <a:p>
            <a:r>
              <a:rPr lang="en-US" dirty="0"/>
              <a:t>Long-run risks</a:t>
            </a:r>
          </a:p>
          <a:p>
            <a:pPr lvl="1"/>
            <a:r>
              <a:rPr lang="en-US" dirty="0"/>
              <a:t>Demographics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FC06B-0B20-8C4F-A62E-FA24A07062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FC96386F-C149-48D8-92C5-2CFDBA85534B}" type="slidenum">
              <a:rPr lang="en-GB" smtClean="0"/>
              <a:pPr>
                <a:defRPr/>
              </a:pPr>
              <a:t>70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27327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Demographics</a:t>
            </a:r>
            <a:br>
              <a:rPr lang="en-US" dirty="0"/>
            </a:br>
            <a:r>
              <a:rPr lang="en-US" sz="1400" dirty="0"/>
              <a:t>IMF 2018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71</a:t>
            </a:fld>
            <a:endParaRPr lang="en-GB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227772" y="1480914"/>
            <a:ext cx="6281391" cy="9582598"/>
            <a:chOff x="180696" y="1120877"/>
            <a:chExt cx="3591556" cy="547910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51312" t="19462" r="18302" b="14156"/>
            <a:stretch/>
          </p:blipFill>
          <p:spPr>
            <a:xfrm>
              <a:off x="180696" y="1120877"/>
              <a:ext cx="3591556" cy="547910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51312" t="10296" r="18615" b="85107"/>
            <a:stretch/>
          </p:blipFill>
          <p:spPr>
            <a:xfrm>
              <a:off x="199976" y="1137101"/>
              <a:ext cx="3554579" cy="379464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F72C0CEE-8BE3-5C4D-B79A-E6416E904896}"/>
              </a:ext>
            </a:extLst>
          </p:cNvPr>
          <p:cNvSpPr/>
          <p:nvPr/>
        </p:nvSpPr>
        <p:spPr>
          <a:xfrm>
            <a:off x="354013" y="1149927"/>
            <a:ext cx="8235950" cy="969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800" b="0" u="none" dirty="0">
              <a:solidFill>
                <a:schemeClr val="accent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BF443E-D280-A749-9D73-DBED71BE40B4}"/>
              </a:ext>
            </a:extLst>
          </p:cNvPr>
          <p:cNvSpPr/>
          <p:nvPr/>
        </p:nvSpPr>
        <p:spPr>
          <a:xfrm>
            <a:off x="454025" y="5110300"/>
            <a:ext cx="8235950" cy="25651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1800" b="0" u="none" dirty="0">
              <a:solidFill>
                <a:schemeClr val="accent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C1AEDAB-64C7-EF4D-B57A-6BCB607D6718}"/>
              </a:ext>
            </a:extLst>
          </p:cNvPr>
          <p:cNvSpPr/>
          <p:nvPr/>
        </p:nvSpPr>
        <p:spPr>
          <a:xfrm>
            <a:off x="1935480" y="2255520"/>
            <a:ext cx="1691640" cy="49682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marL="154500" indent="-190500">
              <a:lnSpc>
                <a:spcPct val="118000"/>
              </a:lnSpc>
            </a:pPr>
            <a:r>
              <a:rPr lang="en-US" sz="1200" u="none" dirty="0">
                <a:solidFill>
                  <a:srgbClr val="3B363F"/>
                </a:solidFill>
                <a:latin typeface="Arial"/>
              </a:rPr>
              <a:t>1. Population Growth</a:t>
            </a:r>
            <a:r>
              <a:rPr lang="en-US" sz="1200" u="none" baseline="30000" dirty="0">
                <a:solidFill>
                  <a:srgbClr val="3B363F"/>
                </a:solidFill>
                <a:latin typeface="Arial"/>
              </a:rPr>
              <a:t>1 </a:t>
            </a:r>
            <a:r>
              <a:rPr lang="en-US" sz="1200" u="none" dirty="0">
                <a:solidFill>
                  <a:srgbClr val="3B363F"/>
                </a:solidFill>
                <a:latin typeface="Arial"/>
              </a:rPr>
              <a:t>(Percent)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2F9BEA2-E981-7EC2-9275-0174DDC538AC}"/>
              </a:ext>
            </a:extLst>
          </p:cNvPr>
          <p:cNvSpPr/>
          <p:nvPr/>
        </p:nvSpPr>
        <p:spPr>
          <a:xfrm>
            <a:off x="1920240" y="4657344"/>
            <a:ext cx="768096" cy="23469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 b="0" u="none" dirty="0">
                <a:solidFill>
                  <a:srgbClr val="3B363F"/>
                </a:solidFill>
                <a:latin typeface="Arial"/>
              </a:rPr>
              <a:t>"Old" AEs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59D3332-3166-E687-BA02-AB8300AC0C14}"/>
              </a:ext>
            </a:extLst>
          </p:cNvPr>
          <p:cNvSpPr/>
          <p:nvPr/>
        </p:nvSpPr>
        <p:spPr>
          <a:xfrm>
            <a:off x="2968752" y="4648200"/>
            <a:ext cx="826008" cy="24384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 b="0" u="none">
                <a:solidFill>
                  <a:srgbClr val="3B363F"/>
                </a:solidFill>
                <a:latin typeface="Arial"/>
              </a:rPr>
              <a:t>"New"AEs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5EB3DDB-9183-AEFE-E8E2-1B496EBA4AA5}"/>
              </a:ext>
            </a:extLst>
          </p:cNvPr>
          <p:cNvSpPr/>
          <p:nvPr/>
        </p:nvSpPr>
        <p:spPr>
          <a:xfrm>
            <a:off x="3956304" y="4648200"/>
            <a:ext cx="1088136" cy="45415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 algn="ctr"/>
            <a:r>
              <a:rPr lang="en-US" sz="1200" b="0" u="none" dirty="0">
                <a:solidFill>
                  <a:srgbClr val="3B363F"/>
                </a:solidFill>
                <a:latin typeface="Arial"/>
              </a:rPr>
              <a:t>EMs excluding China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EF390F7-6D3E-3198-04FD-5D36FC111663}"/>
              </a:ext>
            </a:extLst>
          </p:cNvPr>
          <p:cNvSpPr/>
          <p:nvPr/>
        </p:nvSpPr>
        <p:spPr>
          <a:xfrm>
            <a:off x="5343144" y="4663440"/>
            <a:ext cx="493776" cy="21336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 b="0" u="none">
                <a:solidFill>
                  <a:srgbClr val="3B363F"/>
                </a:solidFill>
                <a:latin typeface="Arial"/>
              </a:rPr>
              <a:t>China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268FE6E-671B-B18C-E5BB-BCCF450A5273}"/>
              </a:ext>
            </a:extLst>
          </p:cNvPr>
          <p:cNvSpPr/>
          <p:nvPr/>
        </p:nvSpPr>
        <p:spPr>
          <a:xfrm>
            <a:off x="6449568" y="4648200"/>
            <a:ext cx="487680" cy="23774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 b="0" u="none">
                <a:solidFill>
                  <a:srgbClr val="3B363F"/>
                </a:solidFill>
                <a:latin typeface="Arial"/>
              </a:rPr>
              <a:t>LIDCs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0CF5BC6-218A-525D-63B3-86CAF236D4C0}"/>
              </a:ext>
            </a:extLst>
          </p:cNvPr>
          <p:cNvSpPr/>
          <p:nvPr/>
        </p:nvSpPr>
        <p:spPr>
          <a:xfrm>
            <a:off x="1991868" y="7666217"/>
            <a:ext cx="768096" cy="23469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 b="0" u="none" dirty="0">
                <a:solidFill>
                  <a:srgbClr val="3B363F"/>
                </a:solidFill>
                <a:latin typeface="Arial"/>
              </a:rPr>
              <a:t>"Old" AEs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479ABE2-64FC-22F8-608C-208912EE69A3}"/>
              </a:ext>
            </a:extLst>
          </p:cNvPr>
          <p:cNvSpPr/>
          <p:nvPr/>
        </p:nvSpPr>
        <p:spPr>
          <a:xfrm>
            <a:off x="3040380" y="7657073"/>
            <a:ext cx="826008" cy="24384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 b="0" u="none">
                <a:solidFill>
                  <a:srgbClr val="3B363F"/>
                </a:solidFill>
                <a:latin typeface="Arial"/>
              </a:rPr>
              <a:t>"New"AEs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8E9BEBE-6B2D-227A-B59D-7C8309C1A0C5}"/>
              </a:ext>
            </a:extLst>
          </p:cNvPr>
          <p:cNvSpPr/>
          <p:nvPr/>
        </p:nvSpPr>
        <p:spPr>
          <a:xfrm>
            <a:off x="4027932" y="7657073"/>
            <a:ext cx="1088136" cy="45415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 algn="ctr"/>
            <a:r>
              <a:rPr lang="en-US" sz="1200" b="0" u="none" dirty="0">
                <a:solidFill>
                  <a:srgbClr val="3B363F"/>
                </a:solidFill>
                <a:latin typeface="Arial"/>
              </a:rPr>
              <a:t>EMs excluding China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16D5B8D-3FF0-93D8-16A8-B5E8805F6604}"/>
              </a:ext>
            </a:extLst>
          </p:cNvPr>
          <p:cNvSpPr/>
          <p:nvPr/>
        </p:nvSpPr>
        <p:spPr>
          <a:xfrm>
            <a:off x="5414772" y="7672313"/>
            <a:ext cx="493776" cy="21336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 b="0" u="none">
                <a:solidFill>
                  <a:srgbClr val="3B363F"/>
                </a:solidFill>
                <a:latin typeface="Arial"/>
              </a:rPr>
              <a:t>China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AEFBDE5-A68B-FB32-A43E-6769C2A9C417}"/>
              </a:ext>
            </a:extLst>
          </p:cNvPr>
          <p:cNvSpPr/>
          <p:nvPr/>
        </p:nvSpPr>
        <p:spPr>
          <a:xfrm>
            <a:off x="6521196" y="7657073"/>
            <a:ext cx="487680" cy="23774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 b="0" u="none">
                <a:solidFill>
                  <a:srgbClr val="3B363F"/>
                </a:solidFill>
                <a:latin typeface="Arial"/>
              </a:rPr>
              <a:t>LIDCs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2403093-D03F-156A-CAF9-9E2C3868FF50}"/>
              </a:ext>
            </a:extLst>
          </p:cNvPr>
          <p:cNvSpPr/>
          <p:nvPr/>
        </p:nvSpPr>
        <p:spPr>
          <a:xfrm>
            <a:off x="1959230" y="8906495"/>
            <a:ext cx="752856" cy="22563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>
              <a:lnSpc>
                <a:spcPct val="118000"/>
              </a:lnSpc>
            </a:pPr>
            <a:r>
              <a:rPr lang="en-US" sz="1200" u="none" dirty="0">
                <a:solidFill>
                  <a:srgbClr val="3B363F"/>
                </a:solidFill>
                <a:latin typeface="Arial"/>
              </a:rPr>
              <a:t>(Percent)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2C5E442-CF0B-4303-81CB-48EBB4F0EE36}"/>
              </a:ext>
            </a:extLst>
          </p:cNvPr>
          <p:cNvSpPr/>
          <p:nvPr/>
        </p:nvSpPr>
        <p:spPr>
          <a:xfrm>
            <a:off x="1831275" y="8263521"/>
            <a:ext cx="1949196" cy="631098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marL="141800" indent="-177800">
              <a:lnSpc>
                <a:spcPct val="118000"/>
              </a:lnSpc>
            </a:pPr>
            <a:r>
              <a:rPr lang="en-US" sz="1200" u="none" dirty="0">
                <a:solidFill>
                  <a:srgbClr val="3B363F"/>
                </a:solidFill>
                <a:latin typeface="Arial"/>
              </a:rPr>
              <a:t>3. Share of Workers Aged 55-64 in Advanced Economies</a:t>
            </a:r>
            <a:r>
              <a:rPr lang="en-US" sz="1200" u="none" baseline="30000" dirty="0">
                <a:solidFill>
                  <a:srgbClr val="3B363F"/>
                </a:solidFill>
                <a:latin typeface="Arial"/>
              </a:rPr>
              <a:t>2</a:t>
            </a:r>
            <a:r>
              <a:rPr lang="en-US" sz="1200" u="none" dirty="0">
                <a:solidFill>
                  <a:srgbClr val="3B363F"/>
                </a:solidFill>
                <a:latin typeface="Arial"/>
              </a:rPr>
              <a:t> 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97F017B-0B42-FCC0-B4A4-3F9AE0C519DB}"/>
              </a:ext>
            </a:extLst>
          </p:cNvPr>
          <p:cNvSpPr/>
          <p:nvPr/>
        </p:nvSpPr>
        <p:spPr>
          <a:xfrm>
            <a:off x="4798174" y="8944781"/>
            <a:ext cx="1038746" cy="225629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>
              <a:lnSpc>
                <a:spcPct val="118000"/>
              </a:lnSpc>
            </a:pPr>
            <a:r>
              <a:rPr lang="en-US" sz="1200" u="none" dirty="0">
                <a:solidFill>
                  <a:srgbClr val="3B363F"/>
                </a:solidFill>
                <a:latin typeface="Arial"/>
              </a:rPr>
              <a:t>(Percent)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28C39FD-6347-58B1-CF1E-8F7523251037}"/>
              </a:ext>
            </a:extLst>
          </p:cNvPr>
          <p:cNvSpPr/>
          <p:nvPr/>
        </p:nvSpPr>
        <p:spPr>
          <a:xfrm>
            <a:off x="4670219" y="8301807"/>
            <a:ext cx="2098716" cy="631098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marL="141800" indent="-177800">
              <a:lnSpc>
                <a:spcPct val="118000"/>
              </a:lnSpc>
            </a:pPr>
            <a:r>
              <a:rPr lang="en-US" sz="1200" u="none" dirty="0">
                <a:solidFill>
                  <a:srgbClr val="3B363F"/>
                </a:solidFill>
                <a:latin typeface="Arial"/>
              </a:rPr>
              <a:t>4. Share of Workers Aged 55-64 in Emerging Market Economies</a:t>
            </a:r>
            <a:r>
              <a:rPr lang="en-US" sz="1200" u="none" baseline="30000" dirty="0">
                <a:solidFill>
                  <a:srgbClr val="3B363F"/>
                </a:solidFill>
                <a:latin typeface="Arial"/>
              </a:rPr>
              <a:t>3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CA79AEE-1A94-F623-CF01-03DD7F33610D}"/>
              </a:ext>
            </a:extLst>
          </p:cNvPr>
          <p:cNvSpPr/>
          <p:nvPr/>
        </p:nvSpPr>
        <p:spPr>
          <a:xfrm>
            <a:off x="2681033" y="9919073"/>
            <a:ext cx="743712" cy="22860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 b="0" u="none" dirty="0">
                <a:solidFill>
                  <a:srgbClr val="3B363F"/>
                </a:solidFill>
                <a:latin typeface="Arial"/>
              </a:rPr>
              <a:t>Median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50CA79A-73BB-491A-E6E3-CBC8631E8767}"/>
              </a:ext>
            </a:extLst>
          </p:cNvPr>
          <p:cNvSpPr/>
          <p:nvPr/>
        </p:nvSpPr>
        <p:spPr>
          <a:xfrm>
            <a:off x="5474269" y="10080873"/>
            <a:ext cx="743712" cy="22860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 b="0" u="none" dirty="0">
                <a:solidFill>
                  <a:srgbClr val="3B363F"/>
                </a:solidFill>
                <a:latin typeface="Arial"/>
              </a:rPr>
              <a:t>Median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BF36988-5C2C-85DE-FFC7-EE1682AAEB7D}"/>
              </a:ext>
            </a:extLst>
          </p:cNvPr>
          <p:cNvSpPr/>
          <p:nvPr/>
        </p:nvSpPr>
        <p:spPr>
          <a:xfrm>
            <a:off x="2682699" y="10160425"/>
            <a:ext cx="1492631" cy="276762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 b="0" u="none" dirty="0">
                <a:solidFill>
                  <a:srgbClr val="3B363F"/>
                </a:solidFill>
                <a:latin typeface="Arial"/>
              </a:rPr>
              <a:t>Interquartile range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F6E57BC-57B5-3B53-6B82-8CAFCF90DD7A}"/>
              </a:ext>
            </a:extLst>
          </p:cNvPr>
          <p:cNvSpPr/>
          <p:nvPr/>
        </p:nvSpPr>
        <p:spPr>
          <a:xfrm>
            <a:off x="5467179" y="10302121"/>
            <a:ext cx="1492631" cy="225629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 b="0" u="none" dirty="0">
                <a:solidFill>
                  <a:srgbClr val="3B363F"/>
                </a:solidFill>
                <a:latin typeface="Arial"/>
              </a:rPr>
              <a:t>Interquartile range</a:t>
            </a:r>
          </a:p>
        </p:txBody>
      </p:sp>
    </p:spTree>
    <p:extLst>
      <p:ext uri="{BB962C8B-B14F-4D97-AF65-F5344CB8AC3E}">
        <p14:creationId xmlns:p14="http://schemas.microsoft.com/office/powerpoint/2010/main" val="33430515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72</a:t>
            </a:fld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1312" t="19462" r="18302" b="14156"/>
          <a:stretch/>
        </p:blipFill>
        <p:spPr>
          <a:xfrm>
            <a:off x="1227772" y="-1400834"/>
            <a:ext cx="6281391" cy="9582598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1312" t="10296" r="18615" b="85107"/>
          <a:stretch/>
        </p:blipFill>
        <p:spPr>
          <a:xfrm>
            <a:off x="1261491" y="1509289"/>
            <a:ext cx="6216721" cy="6636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2C0CEE-8BE3-5C4D-B79A-E6416E904896}"/>
              </a:ext>
            </a:extLst>
          </p:cNvPr>
          <p:cNvSpPr/>
          <p:nvPr/>
        </p:nvSpPr>
        <p:spPr>
          <a:xfrm>
            <a:off x="354013" y="997525"/>
            <a:ext cx="8235950" cy="1054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1800" b="0" u="none" dirty="0">
              <a:solidFill>
                <a:schemeClr val="accent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BF443E-D280-A749-9D73-DBED71BE40B4}"/>
              </a:ext>
            </a:extLst>
          </p:cNvPr>
          <p:cNvSpPr/>
          <p:nvPr/>
        </p:nvSpPr>
        <p:spPr>
          <a:xfrm>
            <a:off x="454025" y="5227779"/>
            <a:ext cx="8235950" cy="25651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1800" b="0" u="none" dirty="0">
              <a:solidFill>
                <a:schemeClr val="accent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 dirty="0"/>
              <a:t>Demographics</a:t>
            </a:r>
            <a:br>
              <a:rPr lang="en-US" dirty="0"/>
            </a:br>
            <a:r>
              <a:rPr lang="en-US" sz="1400" dirty="0"/>
              <a:t>IMF 2018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7AA4AD-F8EB-2B4E-897A-9EBB196A42A8}"/>
              </a:ext>
            </a:extLst>
          </p:cNvPr>
          <p:cNvSpPr/>
          <p:nvPr/>
        </p:nvSpPr>
        <p:spPr>
          <a:xfrm>
            <a:off x="454025" y="-2188512"/>
            <a:ext cx="8235950" cy="25651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1800" b="0" u="none" dirty="0">
              <a:solidFill>
                <a:schemeClr val="accent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413407D-231E-3365-E265-73891E9D8157}"/>
              </a:ext>
            </a:extLst>
          </p:cNvPr>
          <p:cNvSpPr/>
          <p:nvPr/>
        </p:nvSpPr>
        <p:spPr>
          <a:xfrm>
            <a:off x="2020824" y="2401824"/>
            <a:ext cx="2724912" cy="463296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marL="154500" indent="-190500">
              <a:lnSpc>
                <a:spcPct val="124000"/>
              </a:lnSpc>
            </a:pPr>
            <a:r>
              <a:rPr lang="en-US" sz="1200" u="none" dirty="0">
                <a:solidFill>
                  <a:srgbClr val="3B363F"/>
                </a:solidFill>
                <a:latin typeface="Arial"/>
              </a:rPr>
              <a:t>2. Working-Age Population Growth</a:t>
            </a:r>
            <a:r>
              <a:rPr lang="en-US" sz="1200" u="none" baseline="30000" dirty="0">
                <a:solidFill>
                  <a:srgbClr val="3B363F"/>
                </a:solidFill>
                <a:latin typeface="Arial"/>
              </a:rPr>
              <a:t>1 </a:t>
            </a:r>
            <a:r>
              <a:rPr lang="en-US" sz="1200" u="none" dirty="0">
                <a:solidFill>
                  <a:srgbClr val="3B363F"/>
                </a:solidFill>
                <a:latin typeface="Arial"/>
              </a:rPr>
              <a:t>(Percent)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C1185E9-D23E-E54E-7943-6AEFE16AB612}"/>
              </a:ext>
            </a:extLst>
          </p:cNvPr>
          <p:cNvSpPr/>
          <p:nvPr/>
        </p:nvSpPr>
        <p:spPr>
          <a:xfrm>
            <a:off x="2005584" y="4767072"/>
            <a:ext cx="752856" cy="24384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 b="0" u="none">
                <a:solidFill>
                  <a:srgbClr val="3B363F"/>
                </a:solidFill>
                <a:latin typeface="Arial"/>
              </a:rPr>
              <a:t>"Old" AEs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50DCF2D-146B-81D5-39E7-383E781361F4}"/>
              </a:ext>
            </a:extLst>
          </p:cNvPr>
          <p:cNvSpPr/>
          <p:nvPr/>
        </p:nvSpPr>
        <p:spPr>
          <a:xfrm>
            <a:off x="3057144" y="4770120"/>
            <a:ext cx="838200" cy="240792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 b="0" u="none">
                <a:solidFill>
                  <a:srgbClr val="3B363F"/>
                </a:solidFill>
                <a:latin typeface="Arial"/>
              </a:rPr>
              <a:t>"New" AEs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1423159-B618-0A3C-61FF-5AA2620DF664}"/>
              </a:ext>
            </a:extLst>
          </p:cNvPr>
          <p:cNvSpPr/>
          <p:nvPr/>
        </p:nvSpPr>
        <p:spPr>
          <a:xfrm>
            <a:off x="4032504" y="4779264"/>
            <a:ext cx="1082040" cy="417576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 algn="ctr"/>
            <a:r>
              <a:rPr lang="en-US" sz="1200" b="0" u="none" dirty="0">
                <a:solidFill>
                  <a:srgbClr val="3B363F"/>
                </a:solidFill>
                <a:latin typeface="Arial"/>
              </a:rPr>
              <a:t>EMs excluding China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A60ADBB-5236-7F85-23E1-BC55C96B3231}"/>
              </a:ext>
            </a:extLst>
          </p:cNvPr>
          <p:cNvSpPr/>
          <p:nvPr/>
        </p:nvSpPr>
        <p:spPr>
          <a:xfrm>
            <a:off x="5419344" y="4779264"/>
            <a:ext cx="487680" cy="231648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 b="0" u="none">
                <a:solidFill>
                  <a:srgbClr val="3B363F"/>
                </a:solidFill>
                <a:latin typeface="Arial"/>
              </a:rPr>
              <a:t>China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8373803-5512-F3EE-957F-F398A59B6D84}"/>
              </a:ext>
            </a:extLst>
          </p:cNvPr>
          <p:cNvSpPr/>
          <p:nvPr/>
        </p:nvSpPr>
        <p:spPr>
          <a:xfrm>
            <a:off x="6501384" y="4767072"/>
            <a:ext cx="472440" cy="24384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1200" b="0" u="none">
                <a:solidFill>
                  <a:srgbClr val="3B363F"/>
                </a:solidFill>
                <a:latin typeface="Arial"/>
              </a:rPr>
              <a:t>LIDCs</a:t>
            </a:r>
          </a:p>
        </p:txBody>
      </p:sp>
    </p:spTree>
    <p:extLst>
      <p:ext uri="{BB962C8B-B14F-4D97-AF65-F5344CB8AC3E}">
        <p14:creationId xmlns:p14="http://schemas.microsoft.com/office/powerpoint/2010/main" val="5248441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73</a:t>
            </a:fld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1312" t="19462" r="18302" b="14156"/>
          <a:stretch/>
        </p:blipFill>
        <p:spPr>
          <a:xfrm>
            <a:off x="1227772" y="-4531977"/>
            <a:ext cx="6281391" cy="9582598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1312" t="10296" r="18615" b="85107"/>
          <a:stretch/>
        </p:blipFill>
        <p:spPr>
          <a:xfrm>
            <a:off x="1261491" y="1509289"/>
            <a:ext cx="6216721" cy="6636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2C0CEE-8BE3-5C4D-B79A-E6416E904896}"/>
              </a:ext>
            </a:extLst>
          </p:cNvPr>
          <p:cNvSpPr/>
          <p:nvPr/>
        </p:nvSpPr>
        <p:spPr>
          <a:xfrm>
            <a:off x="354013" y="997525"/>
            <a:ext cx="8235950" cy="1054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1800" b="0" u="none" dirty="0">
              <a:solidFill>
                <a:schemeClr val="accent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BF443E-D280-A749-9D73-DBED71BE40B4}"/>
              </a:ext>
            </a:extLst>
          </p:cNvPr>
          <p:cNvSpPr/>
          <p:nvPr/>
        </p:nvSpPr>
        <p:spPr>
          <a:xfrm>
            <a:off x="454025" y="5110300"/>
            <a:ext cx="8235950" cy="25651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1800" b="0" u="none" dirty="0">
              <a:solidFill>
                <a:schemeClr val="accent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 dirty="0"/>
              <a:t>Demographics</a:t>
            </a:r>
            <a:br>
              <a:rPr lang="en-US" dirty="0"/>
            </a:br>
            <a:r>
              <a:rPr lang="en-US" sz="1400" dirty="0"/>
              <a:t>IMF 2018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7AA4AD-F8EB-2B4E-897A-9EBB196A42A8}"/>
              </a:ext>
            </a:extLst>
          </p:cNvPr>
          <p:cNvSpPr/>
          <p:nvPr/>
        </p:nvSpPr>
        <p:spPr>
          <a:xfrm>
            <a:off x="454025" y="-2188512"/>
            <a:ext cx="8235950" cy="25651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en-US" sz="1800" b="0" u="none" dirty="0">
              <a:solidFill>
                <a:schemeClr val="accent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1E92847-183F-6446-7345-F53E9F677645}"/>
              </a:ext>
            </a:extLst>
          </p:cNvPr>
          <p:cNvSpPr/>
          <p:nvPr/>
        </p:nvSpPr>
        <p:spPr>
          <a:xfrm>
            <a:off x="1822704" y="2279904"/>
            <a:ext cx="1911096" cy="600456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marL="126052" indent="-165100">
              <a:lnSpc>
                <a:spcPct val="123000"/>
              </a:lnSpc>
            </a:pPr>
            <a:r>
              <a:rPr lang="en-US" sz="1200" u="none" dirty="0">
                <a:solidFill>
                  <a:srgbClr val="3B363F"/>
                </a:solidFill>
                <a:latin typeface="Arial"/>
              </a:rPr>
              <a:t>3. </a:t>
            </a:r>
            <a:r>
              <a:rPr lang="de" sz="1200" u="none" dirty="0">
                <a:solidFill>
                  <a:srgbClr val="3B363F"/>
                </a:solidFill>
                <a:latin typeface="Arial"/>
              </a:rPr>
              <a:t>Share </a:t>
            </a:r>
            <a:r>
              <a:rPr lang="en-US" sz="1200" u="none" dirty="0">
                <a:solidFill>
                  <a:srgbClr val="3B363F"/>
                </a:solidFill>
                <a:latin typeface="Arial"/>
              </a:rPr>
              <a:t>of Workers Aged 55-64 in Advanced Economies</a:t>
            </a:r>
            <a:r>
              <a:rPr lang="en-US" sz="1200" u="none" baseline="30000" dirty="0">
                <a:solidFill>
                  <a:srgbClr val="3B363F"/>
                </a:solidFill>
                <a:latin typeface="Arial"/>
              </a:rPr>
              <a:t>2</a:t>
            </a:r>
            <a:endParaRPr lang="en-US" sz="1200" u="none" dirty="0">
              <a:solidFill>
                <a:srgbClr val="3B363F"/>
              </a:solidFill>
              <a:latin typeface="Arial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291A757-B5F6-D61F-E0C7-F8C0F4F9D80E}"/>
              </a:ext>
            </a:extLst>
          </p:cNvPr>
          <p:cNvSpPr/>
          <p:nvPr/>
        </p:nvSpPr>
        <p:spPr>
          <a:xfrm>
            <a:off x="4736592" y="2264664"/>
            <a:ext cx="1950720" cy="663657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marL="129100" indent="-165100">
              <a:lnSpc>
                <a:spcPct val="121000"/>
              </a:lnSpc>
            </a:pPr>
            <a:r>
              <a:rPr lang="en-US" sz="1200" u="none" dirty="0">
                <a:solidFill>
                  <a:srgbClr val="3B363F"/>
                </a:solidFill>
                <a:latin typeface="Arial"/>
              </a:rPr>
              <a:t>4. Share of Workers Aged 55-64 in Emerging Market Economies</a:t>
            </a:r>
            <a:r>
              <a:rPr lang="en-US" sz="1200" u="none" baseline="30000" dirty="0">
                <a:solidFill>
                  <a:srgbClr val="3B363F"/>
                </a:solidFill>
                <a:latin typeface="Arial"/>
              </a:rPr>
              <a:t>3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74C896F-C842-6146-84FF-BB4936895111}"/>
              </a:ext>
            </a:extLst>
          </p:cNvPr>
          <p:cNvSpPr/>
          <p:nvPr/>
        </p:nvSpPr>
        <p:spPr>
          <a:xfrm>
            <a:off x="2667000" y="3892296"/>
            <a:ext cx="576072" cy="22250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 b="0" u="none" dirty="0">
                <a:solidFill>
                  <a:srgbClr val="3B363F"/>
                </a:solidFill>
                <a:latin typeface="Arial"/>
              </a:rPr>
              <a:t>Median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1E642BD-4C17-5021-29DE-5901C2F3D4C7}"/>
              </a:ext>
            </a:extLst>
          </p:cNvPr>
          <p:cNvSpPr/>
          <p:nvPr/>
        </p:nvSpPr>
        <p:spPr>
          <a:xfrm>
            <a:off x="2660904" y="4148328"/>
            <a:ext cx="1335024" cy="243840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 b="0" u="none" dirty="0">
                <a:solidFill>
                  <a:srgbClr val="3B363F"/>
                </a:solidFill>
                <a:latin typeface="Arial"/>
              </a:rPr>
              <a:t>Interquartile range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D4D92EF-A7CB-93E4-854E-18D376009054}"/>
              </a:ext>
            </a:extLst>
          </p:cNvPr>
          <p:cNvSpPr/>
          <p:nvPr/>
        </p:nvSpPr>
        <p:spPr>
          <a:xfrm>
            <a:off x="5458968" y="4044696"/>
            <a:ext cx="576072" cy="210312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 b="0" u="none" dirty="0">
                <a:solidFill>
                  <a:srgbClr val="3B363F"/>
                </a:solidFill>
                <a:latin typeface="Arial"/>
              </a:rPr>
              <a:t>Median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B4DE763-95D7-40BB-38EF-022CB1F1274C}"/>
              </a:ext>
            </a:extLst>
          </p:cNvPr>
          <p:cNvSpPr/>
          <p:nvPr/>
        </p:nvSpPr>
        <p:spPr>
          <a:xfrm>
            <a:off x="5449824" y="4294632"/>
            <a:ext cx="1356360" cy="216408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200" b="0" u="none" dirty="0">
                <a:solidFill>
                  <a:srgbClr val="3B363F"/>
                </a:solidFill>
                <a:latin typeface="Arial"/>
              </a:rPr>
              <a:t>Interquartile range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4306A3A-CBA8-66A2-2FDE-D32A26E8F3EF}"/>
              </a:ext>
            </a:extLst>
          </p:cNvPr>
          <p:cNvSpPr/>
          <p:nvPr/>
        </p:nvSpPr>
        <p:spPr>
          <a:xfrm>
            <a:off x="1931798" y="2923132"/>
            <a:ext cx="752856" cy="22563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>
              <a:lnSpc>
                <a:spcPct val="118000"/>
              </a:lnSpc>
            </a:pPr>
            <a:r>
              <a:rPr lang="en-US" sz="1200" u="none" dirty="0">
                <a:solidFill>
                  <a:srgbClr val="3B363F"/>
                </a:solidFill>
                <a:latin typeface="Arial"/>
              </a:rPr>
              <a:t>(Percent)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24F53A3-66B1-CC4E-FDF7-C9C737DA1F35}"/>
              </a:ext>
            </a:extLst>
          </p:cNvPr>
          <p:cNvSpPr/>
          <p:nvPr/>
        </p:nvSpPr>
        <p:spPr>
          <a:xfrm>
            <a:off x="4855622" y="2900627"/>
            <a:ext cx="752856" cy="22563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>
              <a:lnSpc>
                <a:spcPct val="118000"/>
              </a:lnSpc>
            </a:pPr>
            <a:r>
              <a:rPr lang="en-US" sz="1200" u="none" dirty="0">
                <a:solidFill>
                  <a:srgbClr val="3B363F"/>
                </a:solidFill>
                <a:latin typeface="Arial"/>
              </a:rPr>
              <a:t>(Percent)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59C6696-7C0B-0875-9F12-E5F8D7AADC55}"/>
              </a:ext>
            </a:extLst>
          </p:cNvPr>
          <p:cNvSpPr/>
          <p:nvPr/>
        </p:nvSpPr>
        <p:spPr>
          <a:xfrm>
            <a:off x="1976502" y="-3738875"/>
            <a:ext cx="1691640" cy="496824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marL="154500" indent="-190500">
              <a:lnSpc>
                <a:spcPct val="118000"/>
              </a:lnSpc>
            </a:pPr>
            <a:r>
              <a:rPr lang="en-US" sz="1200" u="none" dirty="0">
                <a:solidFill>
                  <a:srgbClr val="3B363F"/>
                </a:solidFill>
                <a:latin typeface="Arial"/>
              </a:rPr>
              <a:t>1. Population Growth</a:t>
            </a:r>
            <a:r>
              <a:rPr lang="en-US" sz="1200" u="none" baseline="30000" dirty="0">
                <a:solidFill>
                  <a:srgbClr val="3B363F"/>
                </a:solidFill>
                <a:latin typeface="Arial"/>
              </a:rPr>
              <a:t>1 </a:t>
            </a:r>
            <a:r>
              <a:rPr lang="en-US" sz="1200" u="none" dirty="0">
                <a:solidFill>
                  <a:srgbClr val="3B363F"/>
                </a:solidFill>
                <a:latin typeface="Arial"/>
              </a:rPr>
              <a:t>(Percent)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1DB6D11-10ED-C9DD-0BC8-5B96DFDA9C7D}"/>
              </a:ext>
            </a:extLst>
          </p:cNvPr>
          <p:cNvSpPr/>
          <p:nvPr/>
        </p:nvSpPr>
        <p:spPr>
          <a:xfrm>
            <a:off x="1320926" y="-4494920"/>
            <a:ext cx="5820103" cy="67068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>
            <a:noAutofit/>
          </a:bodyPr>
          <a:lstStyle/>
          <a:p>
            <a:pPr indent="0"/>
            <a:r>
              <a:rPr lang="en-US" sz="1400" b="0" u="none" dirty="0">
                <a:solidFill>
                  <a:srgbClr val="3B363F"/>
                </a:solidFill>
                <a:latin typeface="Arial"/>
              </a:rPr>
              <a:t>similar pattern has formed in emerging market and developing economies in the past 10 years, although the share of older workers remains below that in advanced economies.</a:t>
            </a:r>
          </a:p>
        </p:txBody>
      </p:sp>
    </p:spTree>
    <p:extLst>
      <p:ext uri="{BB962C8B-B14F-4D97-AF65-F5344CB8AC3E}">
        <p14:creationId xmlns:p14="http://schemas.microsoft.com/office/powerpoint/2010/main" val="329523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26057-9203-5C5E-1C8F-16191590E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China Lockdowns Easing?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53DCE8-724C-4A4A-2B4F-56CBFD8D11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  <p:pic>
        <p:nvPicPr>
          <p:cNvPr id="4098" name="Picture 2" descr="Covid Cases in China Hit Record, as Shanghai Extends Lockdown - WSJ">
            <a:extLst>
              <a:ext uri="{FF2B5EF4-FFF2-40B4-BE49-F238E27FC236}">
                <a16:creationId xmlns:a16="http://schemas.microsoft.com/office/drawing/2014/main" id="{620C934C-20B9-294B-B61B-B144B4163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766888"/>
            <a:ext cx="5905500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661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65B3-5289-2C1B-1BFC-E8F8772AA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 19 Cases and Manufacturing Activity in China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CE706F-34BC-6EAA-22EC-4544819E25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  <a:p>
            <a:pPr>
              <a:defRPr/>
            </a:pPr>
            <a:fld id="{B18DCB8B-D2FE-45D5-9D77-2EAE87C4CC26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6B04D2-40FB-6082-3F35-0A8E238F6CBA}"/>
              </a:ext>
            </a:extLst>
          </p:cNvPr>
          <p:cNvSpPr txBox="1"/>
          <p:nvPr/>
        </p:nvSpPr>
        <p:spPr>
          <a:xfrm>
            <a:off x="1729863" y="5736351"/>
            <a:ext cx="9156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0" u="none" dirty="0">
                <a:latin typeface="Arial" pitchFamily="34" charset="0"/>
                <a:cs typeface="Arial" pitchFamily="34" charset="0"/>
              </a:rPr>
              <a:t>Source: </a:t>
            </a:r>
            <a:r>
              <a:rPr lang="en-US" sz="1000" b="0" u="none" dirty="0">
                <a:latin typeface="Arial" pitchFamily="34" charset="0"/>
                <a:cs typeface="Arial" pitchFamily="34" charset="0"/>
                <a:hlinkClick r:id="rId2"/>
              </a:rPr>
              <a:t>IMF</a:t>
            </a:r>
            <a:r>
              <a:rPr lang="en-US" sz="1000" b="0" u="none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5DA2AD3-9492-0ECA-778A-D53232424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888" y="1124712"/>
            <a:ext cx="5593080" cy="4608576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240BBD45-BD93-1EBB-DB1C-EB762A9AE027}"/>
              </a:ext>
            </a:extLst>
          </p:cNvPr>
          <p:cNvSpPr/>
          <p:nvPr/>
        </p:nvSpPr>
        <p:spPr>
          <a:xfrm>
            <a:off x="1941576" y="1295400"/>
            <a:ext cx="4742688" cy="53340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>
              <a:lnSpc>
                <a:spcPct val="132000"/>
              </a:lnSpc>
            </a:pPr>
            <a:r>
              <a:rPr lang="en-US" sz="1300" u="none" dirty="0">
                <a:solidFill>
                  <a:srgbClr val="1B66AD"/>
                </a:solidFill>
                <a:latin typeface="Arial"/>
              </a:rPr>
              <a:t>Figure 3. China: COVID-19 Outbreaks and Supply Chain Disruptions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1CD3A05-9EA6-BEC5-CAE3-708643D956AD}"/>
              </a:ext>
            </a:extLst>
          </p:cNvPr>
          <p:cNvSpPr/>
          <p:nvPr/>
        </p:nvSpPr>
        <p:spPr>
          <a:xfrm>
            <a:off x="1965960" y="3063240"/>
            <a:ext cx="237744" cy="1188720"/>
          </a:xfrm>
          <a:prstGeom prst="rect">
            <a:avLst/>
          </a:prstGeom>
          <a:solidFill>
            <a:srgbClr val="FFFFFF"/>
          </a:solidFill>
        </p:spPr>
        <p:txBody>
          <a:bodyPr vert="vert270" wrap="none" lIns="0" tIns="0" rIns="0" bIns="0">
            <a:noAutofit/>
          </a:bodyPr>
          <a:lstStyle/>
          <a:p>
            <a:pPr indent="0"/>
            <a:r>
              <a:rPr lang="en-US" sz="1025" b="0" u="none" dirty="0">
                <a:solidFill>
                  <a:srgbClr val="3B363F"/>
                </a:solidFill>
                <a:latin typeface="Arial"/>
              </a:rPr>
              <a:t>Number of people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225034D-4BAB-7FC9-34D1-E83DA6E84364}"/>
              </a:ext>
            </a:extLst>
          </p:cNvPr>
          <p:cNvSpPr/>
          <p:nvPr/>
        </p:nvSpPr>
        <p:spPr>
          <a:xfrm>
            <a:off x="3224784" y="1999488"/>
            <a:ext cx="1871472" cy="24993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100" b="0" u="none" dirty="0">
                <a:solidFill>
                  <a:srgbClr val="3B363F"/>
                </a:solidFill>
                <a:latin typeface="Arial"/>
              </a:rPr>
              <a:t>COVID-19 cases, 100 people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34468C9-E360-04D1-CF28-6A7E1BBFA1F1}"/>
              </a:ext>
            </a:extLst>
          </p:cNvPr>
          <p:cNvSpPr/>
          <p:nvPr/>
        </p:nvSpPr>
        <p:spPr>
          <a:xfrm>
            <a:off x="3224784" y="2224024"/>
            <a:ext cx="1152144" cy="20421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25" b="0" u="none" dirty="0">
                <a:solidFill>
                  <a:srgbClr val="625A61"/>
                </a:solidFill>
                <a:latin typeface="Arial"/>
              </a:rPr>
              <a:t>CO</a:t>
            </a:r>
            <a:r>
              <a:rPr lang="en-US" sz="1200" b="0" u="none" dirty="0">
                <a:solidFill>
                  <a:srgbClr val="3B363F"/>
                </a:solidFill>
                <a:latin typeface="Arial"/>
              </a:rPr>
              <a:t>VID-</a:t>
            </a:r>
            <a:r>
              <a:rPr lang="en-US" sz="1025" b="0" u="none" dirty="0">
                <a:solidFill>
                  <a:srgbClr val="625A61"/>
                </a:solidFill>
                <a:latin typeface="Arial"/>
              </a:rPr>
              <a:t>19 </a:t>
            </a:r>
            <a:r>
              <a:rPr lang="en-US" sz="1200" b="0" u="none" dirty="0">
                <a:solidFill>
                  <a:srgbClr val="3B363F"/>
                </a:solidFill>
                <a:latin typeface="Arial"/>
              </a:rPr>
              <a:t>deaths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C4871A9-377F-6DB2-46AC-1D30A7D902FD}"/>
              </a:ext>
            </a:extLst>
          </p:cNvPr>
          <p:cNvSpPr/>
          <p:nvPr/>
        </p:nvSpPr>
        <p:spPr>
          <a:xfrm>
            <a:off x="3224784" y="2465832"/>
            <a:ext cx="2499360" cy="225552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025" b="0" u="none" dirty="0">
                <a:solidFill>
                  <a:srgbClr val="625A61"/>
                </a:solidFill>
                <a:latin typeface="Arial"/>
              </a:rPr>
              <a:t>PMI: Manufacturing output (right scale)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B6D1C4A-0ACD-C10E-5A7D-8B857CC44E02}"/>
              </a:ext>
            </a:extLst>
          </p:cNvPr>
          <p:cNvSpPr/>
          <p:nvPr/>
        </p:nvSpPr>
        <p:spPr>
          <a:xfrm>
            <a:off x="3224784" y="2691384"/>
            <a:ext cx="2865120" cy="448056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/>
            <a:r>
              <a:rPr lang="en-US" sz="1025" b="0" u="none" dirty="0">
                <a:solidFill>
                  <a:srgbClr val="625A61"/>
                </a:solidFill>
                <a:latin typeface="Arial"/>
              </a:rPr>
              <a:t>PMI: Manufacturing suppliers' delivery times (right scale)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930DE2D-00D9-A2ED-11F0-95606A75C141}"/>
              </a:ext>
            </a:extLst>
          </p:cNvPr>
          <p:cNvSpPr/>
          <p:nvPr/>
        </p:nvSpPr>
        <p:spPr>
          <a:xfrm>
            <a:off x="7056120" y="3136392"/>
            <a:ext cx="207264" cy="1039368"/>
          </a:xfrm>
          <a:prstGeom prst="rect">
            <a:avLst/>
          </a:prstGeom>
          <a:solidFill>
            <a:srgbClr val="FFFFFF"/>
          </a:solidFill>
        </p:spPr>
        <p:txBody>
          <a:bodyPr vert="vert270" wrap="none" lIns="0" tIns="0" rIns="0" bIns="0">
            <a:noAutofit/>
          </a:bodyPr>
          <a:lstStyle/>
          <a:p>
            <a:pPr indent="0"/>
            <a:r>
              <a:rPr lang="en-US" sz="1025" b="0" u="none" dirty="0">
                <a:solidFill>
                  <a:srgbClr val="3B363F"/>
                </a:solidFill>
                <a:latin typeface="Arial"/>
              </a:rPr>
              <a:t>Index minus </a:t>
            </a:r>
            <a:r>
              <a:rPr lang="en-US" sz="1400" b="0" u="none" dirty="0">
                <a:solidFill>
                  <a:srgbClr val="3B363F"/>
                </a:solidFill>
                <a:latin typeface="Arial"/>
              </a:rPr>
              <a:t>50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DD898DB-5538-38A7-CA20-BB117FBEC523}"/>
              </a:ext>
            </a:extLst>
          </p:cNvPr>
          <p:cNvSpPr/>
          <p:nvPr/>
        </p:nvSpPr>
        <p:spPr>
          <a:xfrm>
            <a:off x="6653784" y="5242560"/>
            <a:ext cx="252984" cy="16154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1100" b="0" u="none" dirty="0">
                <a:solidFill>
                  <a:srgbClr val="3B363F"/>
                </a:solidFill>
                <a:latin typeface="Arial"/>
              </a:rPr>
              <a:t>Jul.</a:t>
            </a:r>
          </a:p>
        </p:txBody>
      </p:sp>
    </p:spTree>
    <p:extLst>
      <p:ext uri="{BB962C8B-B14F-4D97-AF65-F5344CB8AC3E}">
        <p14:creationId xmlns:p14="http://schemas.microsoft.com/office/powerpoint/2010/main" val="249402822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Tahoma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00"/>
        </a:solidFill>
        <a:ln>
          <a:solidFill>
            <a:srgbClr val="FF0000"/>
          </a:solidFill>
        </a:ln>
      </a:spPr>
      <a:bodyPr wrap="square" rtlCol="0" anchor="ctr">
        <a:spAutoFit/>
      </a:bodyPr>
      <a:lstStyle>
        <a:defPPr algn="ctr">
          <a:defRPr sz="1800" b="0" u="none" dirty="0">
            <a:solidFill>
              <a:schemeClr val="accent6"/>
            </a:solidFill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1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charset="0"/>
          </a:defRPr>
        </a:defPPr>
      </a:lstStyle>
    </a:lnDef>
    <a:txDef>
      <a:spPr>
        <a:noFill/>
      </a:spPr>
      <a:bodyPr wrap="none" rtlCol="0">
        <a:spAutoFit/>
      </a:bodyPr>
      <a:lstStyle>
        <a:defPPr algn="ctr">
          <a:defRPr sz="1600" b="0" u="none"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77a26ff-56a7-47b7-ba72-6a48e6d76c9a">
      <Terms xmlns="http://schemas.microsoft.com/office/infopath/2007/PartnerControls"/>
    </lcf76f155ced4ddcb4097134ff3c332f>
    <TaxCatchAll xmlns="5348f4f6-fef2-4225-a7b4-5911dc76991f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434741E7BD2D45B6F741F2F674B77C" ma:contentTypeVersion="16" ma:contentTypeDescription="Create a new document." ma:contentTypeScope="" ma:versionID="157c9ed016fe929437ee29858f017fcf">
  <xsd:schema xmlns:xsd="http://www.w3.org/2001/XMLSchema" xmlns:xs="http://www.w3.org/2001/XMLSchema" xmlns:p="http://schemas.microsoft.com/office/2006/metadata/properties" xmlns:ns2="b77a26ff-56a7-47b7-ba72-6a48e6d76c9a" xmlns:ns3="5348f4f6-fef2-4225-a7b4-5911dc76991f" targetNamespace="http://schemas.microsoft.com/office/2006/metadata/properties" ma:root="true" ma:fieldsID="4877b56489ea95ccd7014f681f29b042" ns2:_="" ns3:_="">
    <xsd:import namespace="b77a26ff-56a7-47b7-ba72-6a48e6d76c9a"/>
    <xsd:import namespace="5348f4f6-fef2-4225-a7b4-5911dc76991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7a26ff-56a7-47b7-ba72-6a48e6d76c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cd9ce95e-1345-4484-817e-41007f75531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48f4f6-fef2-4225-a7b4-5911dc76991f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63c855ff-b064-4996-82d2-0747a6f0067d}" ma:internalName="TaxCatchAll" ma:showField="CatchAllData" ma:web="5348f4f6-fef2-4225-a7b4-5911dc76991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40D8F38-9B4C-489B-ADF8-3BBCD74F4F5D}">
  <ds:schemaRefs>
    <ds:schemaRef ds:uri="http://schemas.microsoft.com/office/2006/metadata/properties"/>
    <ds:schemaRef ds:uri="http://schemas.microsoft.com/office/infopath/2007/PartnerControls"/>
    <ds:schemaRef ds:uri="b77a26ff-56a7-47b7-ba72-6a48e6d76c9a"/>
    <ds:schemaRef ds:uri="5348f4f6-fef2-4225-a7b4-5911dc76991f"/>
  </ds:schemaRefs>
</ds:datastoreItem>
</file>

<file path=customXml/itemProps2.xml><?xml version="1.0" encoding="utf-8"?>
<ds:datastoreItem xmlns:ds="http://schemas.openxmlformats.org/officeDocument/2006/customXml" ds:itemID="{1E2E79C5-3896-44DB-B93B-76F3455B5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7a26ff-56a7-47b7-ba72-6a48e6d76c9a"/>
    <ds:schemaRef ds:uri="5348f4f6-fef2-4225-a7b4-5911dc76991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329660B-185D-42DD-9E8C-496B8E14170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49119</TotalTime>
  <Words>2885</Words>
  <Application>Microsoft Office PowerPoint</Application>
  <PresentationFormat>全屏显示(4:3)</PresentationFormat>
  <Paragraphs>757</Paragraphs>
  <Slides>73</Slides>
  <Notes>9</Notes>
  <HiddenSlides>1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80" baseType="lpstr">
      <vt:lpstr>Arial</vt:lpstr>
      <vt:lpstr>Arial Narrow</vt:lpstr>
      <vt:lpstr>Cambria</vt:lpstr>
      <vt:lpstr>Tahoma</vt:lpstr>
      <vt:lpstr>Times New Roman</vt:lpstr>
      <vt:lpstr>Verdana</vt:lpstr>
      <vt:lpstr>Default Design</vt:lpstr>
      <vt:lpstr>  The Current Global Macro-economy, and Risks to Global Growth December 2022         Peter K. Schott Yale School of Management &amp; NBER    </vt:lpstr>
      <vt:lpstr>Agenda</vt:lpstr>
      <vt:lpstr>How would you characterize the current state of the world economy?  What are the greatest risks to growth around the world? </vt:lpstr>
      <vt:lpstr>PowerPoint 演示文稿</vt:lpstr>
      <vt:lpstr>World GDP Growth 1997-2021</vt:lpstr>
      <vt:lpstr>Lingering Impact of COVID</vt:lpstr>
      <vt:lpstr>Lingering Impact of COVID</vt:lpstr>
      <vt:lpstr>China Lockdowns Easing?</vt:lpstr>
      <vt:lpstr>COVID 19 Cases and Manufacturing Activity in China</vt:lpstr>
      <vt:lpstr>Global Supply Chain Disruptions</vt:lpstr>
      <vt:lpstr>Inflation</vt:lpstr>
      <vt:lpstr>More Inflation</vt:lpstr>
      <vt:lpstr>More Inflation</vt:lpstr>
      <vt:lpstr>Jobs + Openings &gt; Workers</vt:lpstr>
      <vt:lpstr>Increasingly “Jobless” US Recoveries</vt:lpstr>
      <vt:lpstr>U.S. Income Inequality by Education Autor 2014</vt:lpstr>
      <vt:lpstr>US Labor Shortage</vt:lpstr>
      <vt:lpstr>US Labor Shortage</vt:lpstr>
      <vt:lpstr>US Wage Growth</vt:lpstr>
      <vt:lpstr>1980s vs Now</vt:lpstr>
      <vt:lpstr>PowerPoint 演示文稿</vt:lpstr>
      <vt:lpstr>Monetary Policy</vt:lpstr>
      <vt:lpstr>US Inflation Expectations?</vt:lpstr>
      <vt:lpstr>Do you think a US recession is coming?</vt:lpstr>
      <vt:lpstr>Recession Probability?</vt:lpstr>
      <vt:lpstr>Appendix: Long Run Growth</vt:lpstr>
      <vt:lpstr>PowerPoint 演示文稿</vt:lpstr>
      <vt:lpstr>What to Expect from Now to 2075?</vt:lpstr>
      <vt:lpstr>UN Population Projection</vt:lpstr>
      <vt:lpstr>UN Population Projection</vt:lpstr>
      <vt:lpstr>Growth Projections</vt:lpstr>
      <vt:lpstr>PowerPoint 演示文稿</vt:lpstr>
      <vt:lpstr>Growth Projections</vt:lpstr>
      <vt:lpstr>Convergence</vt:lpstr>
      <vt:lpstr>Convergence</vt:lpstr>
      <vt:lpstr>Across-Country Inequality</vt:lpstr>
      <vt:lpstr>Within-Country Inequality</vt:lpstr>
      <vt:lpstr>Thanks!</vt:lpstr>
      <vt:lpstr>Appendix: The Lingering Impact of the Great Recession</vt:lpstr>
      <vt:lpstr>World GDP Growth 1997-2021</vt:lpstr>
      <vt:lpstr>US GDP</vt:lpstr>
      <vt:lpstr>The Great Recession Was Extreme!</vt:lpstr>
      <vt:lpstr>The US Output Gap</vt:lpstr>
      <vt:lpstr>US GDP</vt:lpstr>
      <vt:lpstr>Output Gaps 10 Years Later Source: IMF</vt:lpstr>
      <vt:lpstr>US Employment</vt:lpstr>
      <vt:lpstr>Increasingly “Jobless” US Recoveries</vt:lpstr>
      <vt:lpstr>Severe Drop in US Labor Force Participation</vt:lpstr>
      <vt:lpstr>U.S. Manufacturing Employment</vt:lpstr>
      <vt:lpstr>PowerPoint 演示文稿</vt:lpstr>
      <vt:lpstr>U.S. Income Inequality by Education Autor 2014</vt:lpstr>
      <vt:lpstr>PowerPoint 演示文稿</vt:lpstr>
      <vt:lpstr>US Wage Growth Since the Great Recession</vt:lpstr>
      <vt:lpstr>Appendix: The rise of uncertainty</vt:lpstr>
      <vt:lpstr>Uncertainty!</vt:lpstr>
      <vt:lpstr>Other Risks</vt:lpstr>
      <vt:lpstr>Energy/Europe</vt:lpstr>
      <vt:lpstr>Emerging Market Debt</vt:lpstr>
      <vt:lpstr>Longer Run: Demographics!</vt:lpstr>
      <vt:lpstr>Longer Run: Demographics!</vt:lpstr>
      <vt:lpstr>What do you think??</vt:lpstr>
      <vt:lpstr>Appendix</vt:lpstr>
      <vt:lpstr>U.S. Wages versus Productivity Wikipedia </vt:lpstr>
      <vt:lpstr>Wages Have Diverged from Productivity</vt:lpstr>
      <vt:lpstr>Falling US Labor Share of GDP</vt:lpstr>
      <vt:lpstr>Rising Firm Market Power</vt:lpstr>
      <vt:lpstr>Rising Firm Market Power….Especially Among Largest</vt:lpstr>
      <vt:lpstr>U.S. Income Inequality by Education Autor 2014</vt:lpstr>
      <vt:lpstr>PowerPoint 演示文稿</vt:lpstr>
      <vt:lpstr>Risks</vt:lpstr>
      <vt:lpstr>Demographics IMF 2018</vt:lpstr>
      <vt:lpstr>Demographics IMF 2018</vt:lpstr>
      <vt:lpstr>Demographics IMF 2018</vt:lpstr>
    </vt:vector>
  </TitlesOfParts>
  <Company>LSE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Multi-product Firms and Trade Liberalization</dc:title>
  <dc:creator>Redding</dc:creator>
  <cp:lastModifiedBy>Jiang Bonnie</cp:lastModifiedBy>
  <cp:revision>4252</cp:revision>
  <dcterms:created xsi:type="dcterms:W3CDTF">2003-07-31T10:15:55Z</dcterms:created>
  <dcterms:modified xsi:type="dcterms:W3CDTF">2023-01-30T02:26:02Z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PageLayout">
    <vt:lpwstr>Message</vt:lpwstr>
  </property>
  <property fmtid="{D5CDD505-2E9C-101B-9397-08002B2CF9AE}" pid="3" name="ContentTypeId">
    <vt:lpwstr>0x010100E5434741E7BD2D45B6F741F2F674B77C</vt:lpwstr>
  </property>
</Properties>
</file>